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handoutMasterIdLst>
    <p:handoutMasterId r:id="rId33"/>
  </p:handoutMasterIdLst>
  <p:sldIdLst>
    <p:sldId id="310" r:id="rId5"/>
    <p:sldId id="321" r:id="rId6"/>
    <p:sldId id="309" r:id="rId7"/>
    <p:sldId id="322" r:id="rId8"/>
    <p:sldId id="320" r:id="rId9"/>
    <p:sldId id="340" r:id="rId10"/>
    <p:sldId id="332" r:id="rId11"/>
    <p:sldId id="336" r:id="rId12"/>
    <p:sldId id="331" r:id="rId13"/>
    <p:sldId id="326" r:id="rId14"/>
    <p:sldId id="337" r:id="rId15"/>
    <p:sldId id="341" r:id="rId16"/>
    <p:sldId id="342" r:id="rId17"/>
    <p:sldId id="324" r:id="rId18"/>
    <p:sldId id="325" r:id="rId19"/>
    <p:sldId id="327" r:id="rId20"/>
    <p:sldId id="345" r:id="rId21"/>
    <p:sldId id="328" r:id="rId22"/>
    <p:sldId id="329" r:id="rId23"/>
    <p:sldId id="330" r:id="rId24"/>
    <p:sldId id="333" r:id="rId25"/>
    <p:sldId id="299" r:id="rId26"/>
    <p:sldId id="338" r:id="rId27"/>
    <p:sldId id="339" r:id="rId28"/>
    <p:sldId id="343" r:id="rId29"/>
    <p:sldId id="344" r:id="rId30"/>
    <p:sldId id="302"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AE8"/>
    <a:srgbClr val="47697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548" autoAdjust="0"/>
  </p:normalViewPr>
  <p:slideViewPr>
    <p:cSldViewPr snapToGrid="0">
      <p:cViewPr varScale="1">
        <p:scale>
          <a:sx n="61" d="100"/>
          <a:sy n="61" d="100"/>
        </p:scale>
        <p:origin x="372"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53" d="100"/>
          <a:sy n="53" d="100"/>
        </p:scale>
        <p:origin x="292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6252186-C111-43A8-A0F7-F77FFDE4DF82}" type="datetimeFigureOut">
              <a:rPr lang="en-US" smtClean="0"/>
              <a:t>9/23/2024</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E2BBB5B-F3DE-41D7-B279-483D20E8E363}" type="datetimeFigureOut">
              <a:rPr lang="en-US" smtClean="0"/>
              <a:t>9/23/2024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3</a:t>
            </a:fld>
            <a:endParaRPr lang="en-US" dirty="0"/>
          </a:p>
        </p:txBody>
      </p:sp>
    </p:spTree>
    <p:extLst>
      <p:ext uri="{BB962C8B-B14F-4D97-AF65-F5344CB8AC3E}">
        <p14:creationId xmlns:p14="http://schemas.microsoft.com/office/powerpoint/2010/main" val="1539174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Shoreline has eroded over time by approximately 3-4 feet on average.</a:t>
            </a:r>
          </a:p>
        </p:txBody>
      </p:sp>
      <p:sp>
        <p:nvSpPr>
          <p:cNvPr id="4" name="Slide Number Placeholder 3"/>
          <p:cNvSpPr>
            <a:spLocks noGrp="1"/>
          </p:cNvSpPr>
          <p:nvPr>
            <p:ph type="sldNum" sz="quarter" idx="5"/>
          </p:nvPr>
        </p:nvSpPr>
        <p:spPr/>
        <p:txBody>
          <a:bodyPr/>
          <a:lstStyle/>
          <a:p>
            <a:fld id="{F5B62BC0-7DC4-4569-951D-2BB9475345C6}" type="slidenum">
              <a:rPr lang="en-US" smtClean="0"/>
              <a:t>14</a:t>
            </a:fld>
            <a:endParaRPr lang="en-US" dirty="0"/>
          </a:p>
        </p:txBody>
      </p:sp>
    </p:spTree>
    <p:extLst>
      <p:ext uri="{BB962C8B-B14F-4D97-AF65-F5344CB8AC3E}">
        <p14:creationId xmlns:p14="http://schemas.microsoft.com/office/powerpoint/2010/main" val="3547258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gradual slope helps dissipate wave action along the shoreline, which can lead to further erosion. Side slopes of 1:4 are recommended if riding mower is to be used, per “Best Management Practices for South Florida Urban Stormwater Management Systems” by the South Florida Water Management District, April 2002; www.sfwmd.gov</a:t>
            </a:r>
          </a:p>
        </p:txBody>
      </p:sp>
      <p:sp>
        <p:nvSpPr>
          <p:cNvPr id="4" name="Slide Number Placeholder 3"/>
          <p:cNvSpPr>
            <a:spLocks noGrp="1"/>
          </p:cNvSpPr>
          <p:nvPr>
            <p:ph type="sldNum" sz="quarter" idx="5"/>
          </p:nvPr>
        </p:nvSpPr>
        <p:spPr/>
        <p:txBody>
          <a:bodyPr/>
          <a:lstStyle/>
          <a:p>
            <a:fld id="{F5B62BC0-7DC4-4569-951D-2BB9475345C6}" type="slidenum">
              <a:rPr lang="en-US" smtClean="0"/>
              <a:t>15</a:t>
            </a:fld>
            <a:endParaRPr lang="en-US" dirty="0"/>
          </a:p>
        </p:txBody>
      </p:sp>
    </p:spTree>
    <p:extLst>
      <p:ext uri="{BB962C8B-B14F-4D97-AF65-F5344CB8AC3E}">
        <p14:creationId xmlns:p14="http://schemas.microsoft.com/office/powerpoint/2010/main" val="433405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666666"/>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F5B62BC0-7DC4-4569-951D-2BB9475345C6}" type="slidenum">
              <a:rPr lang="en-US" smtClean="0"/>
              <a:t>16</a:t>
            </a:fld>
            <a:endParaRPr lang="en-US" dirty="0"/>
          </a:p>
        </p:txBody>
      </p:sp>
    </p:spTree>
    <p:extLst>
      <p:ext uri="{BB962C8B-B14F-4D97-AF65-F5344CB8AC3E}">
        <p14:creationId xmlns:p14="http://schemas.microsoft.com/office/powerpoint/2010/main" val="1066550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18</a:t>
            </a:fld>
            <a:endParaRPr lang="en-US" dirty="0"/>
          </a:p>
        </p:txBody>
      </p:sp>
    </p:spTree>
    <p:extLst>
      <p:ext uri="{BB962C8B-B14F-4D97-AF65-F5344CB8AC3E}">
        <p14:creationId xmlns:p14="http://schemas.microsoft.com/office/powerpoint/2010/main" val="2477309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19</a:t>
            </a:fld>
            <a:endParaRPr lang="en-US" dirty="0"/>
          </a:p>
        </p:txBody>
      </p:sp>
    </p:spTree>
    <p:extLst>
      <p:ext uri="{BB962C8B-B14F-4D97-AF65-F5344CB8AC3E}">
        <p14:creationId xmlns:p14="http://schemas.microsoft.com/office/powerpoint/2010/main" val="1617540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20</a:t>
            </a:fld>
            <a:endParaRPr lang="en-US" dirty="0"/>
          </a:p>
        </p:txBody>
      </p:sp>
    </p:spTree>
    <p:extLst>
      <p:ext uri="{BB962C8B-B14F-4D97-AF65-F5344CB8AC3E}">
        <p14:creationId xmlns:p14="http://schemas.microsoft.com/office/powerpoint/2010/main" val="2780221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quotes include similar basics: ~2,200 linear feet of system (@ ~6”) which adds back 3-4 ft overall once you account for the slope, clearing current shoreline of debris and prepping for install, working around existing irrigation, bringing in fill, pumping it in, grading slope, layering with sand/fill, installing sod, securing system to ground</a:t>
            </a:r>
          </a:p>
        </p:txBody>
      </p:sp>
      <p:sp>
        <p:nvSpPr>
          <p:cNvPr id="4" name="Slide Number Placeholder 3"/>
          <p:cNvSpPr>
            <a:spLocks noGrp="1"/>
          </p:cNvSpPr>
          <p:nvPr>
            <p:ph type="sldNum" sz="quarter" idx="5"/>
          </p:nvPr>
        </p:nvSpPr>
        <p:spPr/>
        <p:txBody>
          <a:bodyPr/>
          <a:lstStyle/>
          <a:p>
            <a:fld id="{F5B62BC0-7DC4-4569-951D-2BB9475345C6}" type="slidenum">
              <a:rPr lang="en-US" smtClean="0"/>
              <a:t>22</a:t>
            </a:fld>
            <a:endParaRPr lang="en-US" dirty="0"/>
          </a:p>
        </p:txBody>
      </p:sp>
    </p:spTree>
    <p:extLst>
      <p:ext uri="{BB962C8B-B14F-4D97-AF65-F5344CB8AC3E}">
        <p14:creationId xmlns:p14="http://schemas.microsoft.com/office/powerpoint/2010/main" val="3007818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666666"/>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F5B62BC0-7DC4-4569-951D-2BB9475345C6}" type="slidenum">
              <a:rPr lang="en-US" smtClean="0"/>
              <a:t>24</a:t>
            </a:fld>
            <a:endParaRPr lang="en-US" dirty="0"/>
          </a:p>
        </p:txBody>
      </p:sp>
    </p:spTree>
    <p:extLst>
      <p:ext uri="{BB962C8B-B14F-4D97-AF65-F5344CB8AC3E}">
        <p14:creationId xmlns:p14="http://schemas.microsoft.com/office/powerpoint/2010/main" val="1148080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666666"/>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F5B62BC0-7DC4-4569-951D-2BB9475345C6}" type="slidenum">
              <a:rPr lang="en-US" smtClean="0"/>
              <a:t>26</a:t>
            </a:fld>
            <a:endParaRPr lang="en-US" dirty="0"/>
          </a:p>
        </p:txBody>
      </p:sp>
    </p:spTree>
    <p:extLst>
      <p:ext uri="{BB962C8B-B14F-4D97-AF65-F5344CB8AC3E}">
        <p14:creationId xmlns:p14="http://schemas.microsoft.com/office/powerpoint/2010/main" val="32913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5</a:t>
            </a:fld>
            <a:endParaRPr lang="en-US" dirty="0"/>
          </a:p>
        </p:txBody>
      </p:sp>
    </p:spTree>
    <p:extLst>
      <p:ext uri="{BB962C8B-B14F-4D97-AF65-F5344CB8AC3E}">
        <p14:creationId xmlns:p14="http://schemas.microsoft.com/office/powerpoint/2010/main" val="1873392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6</a:t>
            </a:fld>
            <a:endParaRPr lang="en-US" dirty="0"/>
          </a:p>
        </p:txBody>
      </p:sp>
    </p:spTree>
    <p:extLst>
      <p:ext uri="{BB962C8B-B14F-4D97-AF65-F5344CB8AC3E}">
        <p14:creationId xmlns:p14="http://schemas.microsoft.com/office/powerpoint/2010/main" val="1255284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7</a:t>
            </a:fld>
            <a:endParaRPr lang="en-US" dirty="0"/>
          </a:p>
        </p:txBody>
      </p:sp>
    </p:spTree>
    <p:extLst>
      <p:ext uri="{BB962C8B-B14F-4D97-AF65-F5344CB8AC3E}">
        <p14:creationId xmlns:p14="http://schemas.microsoft.com/office/powerpoint/2010/main" val="120771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8</a:t>
            </a:fld>
            <a:endParaRPr lang="en-US" dirty="0"/>
          </a:p>
        </p:txBody>
      </p:sp>
    </p:spTree>
    <p:extLst>
      <p:ext uri="{BB962C8B-B14F-4D97-AF65-F5344CB8AC3E}">
        <p14:creationId xmlns:p14="http://schemas.microsoft.com/office/powerpoint/2010/main" val="35235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9</a:t>
            </a:fld>
            <a:endParaRPr lang="en-US" dirty="0"/>
          </a:p>
        </p:txBody>
      </p:sp>
    </p:spTree>
    <p:extLst>
      <p:ext uri="{BB962C8B-B14F-4D97-AF65-F5344CB8AC3E}">
        <p14:creationId xmlns:p14="http://schemas.microsoft.com/office/powerpoint/2010/main" val="3019874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11</a:t>
            </a:fld>
            <a:endParaRPr lang="en-US" dirty="0"/>
          </a:p>
        </p:txBody>
      </p:sp>
    </p:spTree>
    <p:extLst>
      <p:ext uri="{BB962C8B-B14F-4D97-AF65-F5344CB8AC3E}">
        <p14:creationId xmlns:p14="http://schemas.microsoft.com/office/powerpoint/2010/main" val="3035829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12</a:t>
            </a:fld>
            <a:endParaRPr lang="en-US" dirty="0"/>
          </a:p>
        </p:txBody>
      </p:sp>
    </p:spTree>
    <p:extLst>
      <p:ext uri="{BB962C8B-B14F-4D97-AF65-F5344CB8AC3E}">
        <p14:creationId xmlns:p14="http://schemas.microsoft.com/office/powerpoint/2010/main" val="98773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13</a:t>
            </a:fld>
            <a:endParaRPr lang="en-US" dirty="0"/>
          </a:p>
        </p:txBody>
      </p:sp>
    </p:spTree>
    <p:extLst>
      <p:ext uri="{BB962C8B-B14F-4D97-AF65-F5344CB8AC3E}">
        <p14:creationId xmlns:p14="http://schemas.microsoft.com/office/powerpoint/2010/main" val="1573212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1"/>
            </a:solidFill>
          </a:ln>
        </p:spPr>
        <p:txBody>
          <a:bodyPr lIns="914400" tIns="91440" rIns="914400" anchor="ctr"/>
          <a:lstStyle>
            <a:lvl1pPr algn="ctr">
              <a:defRPr sz="5400" b="1" cap="all" spc="100" baseline="0">
                <a:solidFill>
                  <a:schemeClr val="accent1"/>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5E8994-67B0-7A02-C300-3232691564F0}"/>
              </a:ext>
              <a:ext uri="{C183D7F6-B498-43B3-948B-1728B52AA6E4}">
                <adec:decorative xmlns:adec="http://schemas.microsoft.com/office/drawing/2017/decorative" val="1"/>
              </a:ext>
            </a:extLst>
          </p:cNvPr>
          <p:cNvSpPr/>
          <p:nvPr userDrawn="1"/>
        </p:nvSpPr>
        <p:spPr>
          <a:xfrm>
            <a:off x="4532671" y="0"/>
            <a:ext cx="7659329" cy="6858000"/>
          </a:xfrm>
          <a:prstGeom prst="rect">
            <a:avLst/>
          </a:prstGeom>
          <a:solidFill>
            <a:schemeClr val="accent2">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933791" y="787869"/>
            <a:ext cx="2743200" cy="2142144"/>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Click to add title</a:t>
            </a:r>
          </a:p>
        </p:txBody>
      </p:sp>
      <p:sp>
        <p:nvSpPr>
          <p:cNvPr id="12" name="Text Placeholder 11">
            <a:extLst>
              <a:ext uri="{FF2B5EF4-FFF2-40B4-BE49-F238E27FC236}">
                <a16:creationId xmlns:a16="http://schemas.microsoft.com/office/drawing/2014/main" id="{2EA6B5C4-24E3-C021-071B-DFF6C6CC497B}"/>
              </a:ext>
            </a:extLst>
          </p:cNvPr>
          <p:cNvSpPr>
            <a:spLocks noGrp="1"/>
          </p:cNvSpPr>
          <p:nvPr>
            <p:ph type="body" sz="quarter" idx="16" hasCustomPrompt="1"/>
          </p:nvPr>
        </p:nvSpPr>
        <p:spPr>
          <a:xfrm>
            <a:off x="933449" y="3429000"/>
            <a:ext cx="2920796" cy="2927350"/>
          </a:xfrm>
          <a:prstGeom prst="rect">
            <a:avLst/>
          </a:prstGeom>
        </p:spPr>
        <p:txBody>
          <a:bodyP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600" spc="100" baseline="0"/>
            </a:lvl2pPr>
            <a:lvl3pPr marL="914400" indent="0">
              <a:lnSpc>
                <a:spcPct val="125000"/>
              </a:lnSpc>
              <a:spcBef>
                <a:spcPts val="0"/>
              </a:spcBef>
              <a:spcAft>
                <a:spcPts val="600"/>
              </a:spcAft>
              <a:buNone/>
              <a:defRPr sz="1400" spc="100" baseline="0"/>
            </a:lvl3pPr>
            <a:lvl4pPr marL="1371600" indent="0">
              <a:lnSpc>
                <a:spcPct val="125000"/>
              </a:lnSpc>
              <a:spcBef>
                <a:spcPts val="0"/>
              </a:spcBef>
              <a:spcAft>
                <a:spcPts val="600"/>
              </a:spcAft>
              <a:buNone/>
              <a:defRPr sz="1200" spc="100" baseline="0"/>
            </a:lvl4pPr>
            <a:lvl5pPr marL="1828800" indent="0">
              <a:lnSpc>
                <a:spcPct val="125000"/>
              </a:lnSpc>
              <a:spcBef>
                <a:spcPts val="0"/>
              </a:spcBef>
              <a:spcAft>
                <a:spcPts val="600"/>
              </a:spcAft>
              <a:buNone/>
              <a:defRPr sz="12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5220928" y="787869"/>
            <a:ext cx="6292646" cy="5432263"/>
          </a:xfrm>
          <a:prstGeom prst="rect">
            <a:avLst/>
          </a:prstGeom>
        </p:spPr>
        <p:txBody>
          <a:bodyPr/>
          <a:lstStyle>
            <a:lvl1pPr marL="0" indent="0" algn="ctr">
              <a:buNone/>
              <a:defRPr sz="1800" cap="all" baseline="0">
                <a:solidFill>
                  <a:schemeClr val="tx1"/>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10559" y="1"/>
            <a:ext cx="4952999" cy="2182482"/>
          </a:xfrm>
          <a:prstGeom prst="rect">
            <a:avLst/>
          </a:prstGeom>
          <a:solidFill>
            <a:schemeClr val="accent2">
              <a:alpha val="92000"/>
            </a:schemeClr>
          </a:solidFill>
        </p:spPr>
        <p:txBody>
          <a:bodyPr lIns="731520" rIns="731520" anchor="ctr"/>
          <a:lstStyle>
            <a:lvl1pPr algn="ctr">
              <a:defRPr sz="2400" cap="all" spc="100" baseline="0">
                <a:solidFill>
                  <a:schemeClr val="bg1"/>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942932" y="0"/>
            <a:ext cx="7249067" cy="2182483"/>
          </a:xfrm>
          <a:prstGeom prst="rect">
            <a:avLst/>
          </a:prstGeom>
        </p:spPr>
        <p:txBody>
          <a:bodyPr/>
          <a:lstStyle>
            <a:lvl1pPr marL="0" indent="0" algn="ctr">
              <a:buNone/>
              <a:defRPr/>
            </a:lvl1pPr>
          </a:lstStyle>
          <a:p>
            <a:r>
              <a:rPr lang="en-US" dirty="0"/>
              <a:t>Click to add photo</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2924355"/>
            <a:ext cx="3769525" cy="3300645"/>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6" name="Content Placeholder 5">
            <a:extLst>
              <a:ext uri="{FF2B5EF4-FFF2-40B4-BE49-F238E27FC236}">
                <a16:creationId xmlns:a16="http://schemas.microsoft.com/office/drawing/2014/main" id="{46E5C19A-AE6A-FEDE-6B3C-9B1701F4C501}"/>
              </a:ext>
            </a:extLst>
          </p:cNvPr>
          <p:cNvSpPr>
            <a:spLocks noGrp="1"/>
          </p:cNvSpPr>
          <p:nvPr>
            <p:ph sz="quarter" idx="13" hasCustomPrompt="1"/>
          </p:nvPr>
        </p:nvSpPr>
        <p:spPr>
          <a:xfrm>
            <a:off x="4933262" y="2932801"/>
            <a:ext cx="6411912" cy="3300851"/>
          </a:xfrm>
          <a:prstGeom prst="rect">
            <a:avLst/>
          </a:prstGeom>
        </p:spPr>
        <p:txBody>
          <a:bodyPr/>
          <a:lstStyle>
            <a:lvl1pPr marL="283464" indent="-283464">
              <a:lnSpc>
                <a:spcPct val="125000"/>
              </a:lnSpc>
              <a:spcBef>
                <a:spcPts val="0"/>
              </a:spcBef>
              <a:spcAft>
                <a:spcPts val="0"/>
              </a:spcAft>
              <a:defRPr sz="1800" spc="100" baseline="0"/>
            </a:lvl1pPr>
            <a:lvl2pPr marL="914400" indent="-283464">
              <a:lnSpc>
                <a:spcPct val="125000"/>
              </a:lnSpc>
              <a:spcBef>
                <a:spcPts val="0"/>
              </a:spcBef>
              <a:spcAft>
                <a:spcPts val="0"/>
              </a:spcAft>
              <a:defRPr sz="1800" spc="100" baseline="0"/>
            </a:lvl2pPr>
            <a:lvl3pPr marL="1371600" indent="-283464">
              <a:lnSpc>
                <a:spcPct val="125000"/>
              </a:lnSpc>
              <a:spcBef>
                <a:spcPts val="0"/>
              </a:spcBef>
              <a:spcAft>
                <a:spcPts val="0"/>
              </a:spcAft>
              <a:defRPr sz="1800" spc="100" baseline="0"/>
            </a:lvl3pPr>
            <a:lvl4pPr marL="1828800" indent="-283464">
              <a:lnSpc>
                <a:spcPct val="125000"/>
              </a:lnSpc>
              <a:spcBef>
                <a:spcPts val="0"/>
              </a:spcBef>
              <a:spcAft>
                <a:spcPts val="0"/>
              </a:spcAft>
              <a:defRPr sz="1800" spc="100" baseline="0"/>
            </a:lvl4pPr>
            <a:lvl5pPr marL="2286000" indent="-283464">
              <a:lnSpc>
                <a:spcPct val="125000"/>
              </a:lnSpc>
              <a:spcBef>
                <a:spcPts val="0"/>
              </a:spcBef>
              <a:spcAft>
                <a:spcPts val="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6722F2-1968-8B82-9382-187D808D9CAE}"/>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838200" y="241541"/>
            <a:ext cx="10515600" cy="1215894"/>
          </a:xfrm>
          <a:prstGeom prst="rect">
            <a:avLst/>
          </a:prstGeom>
        </p:spPr>
        <p:txBody>
          <a:bodyPr anchor="b"/>
          <a:lstStyle>
            <a:lvl1pPr algn="ctr">
              <a:defRPr sz="2400" cap="all" spc="100" baseline="0">
                <a:solidFill>
                  <a:schemeClr val="tx2"/>
                </a:solidFill>
              </a:defRPr>
            </a:lvl1pPr>
          </a:lstStyle>
          <a:p>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859468" y="2674190"/>
            <a:ext cx="10494331" cy="360584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130061" y="1541398"/>
            <a:ext cx="4442603" cy="2124827"/>
          </a:xfrm>
          <a:prstGeom prst="rect">
            <a:avLst/>
          </a:prstGeom>
          <a:noFill/>
          <a:ln w="28575">
            <a:solidFill>
              <a:schemeClr val="tx1"/>
            </a:solidFill>
          </a:ln>
        </p:spPr>
        <p:txBody>
          <a:bodyPr anchor="ctr"/>
          <a:lstStyle>
            <a:lvl1pPr algn="ctr">
              <a:defRPr sz="2400" cap="all" spc="100" baseline="0">
                <a:solidFill>
                  <a:schemeClr val="tx1"/>
                </a:solidFill>
              </a:defRPr>
            </a:lvl1pPr>
          </a:lstStyle>
          <a:p>
            <a:r>
              <a:rPr lang="en-US" dirty="0"/>
              <a:t>Add 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1130061" y="3984426"/>
            <a:ext cx="4442603" cy="2424999"/>
          </a:xfrm>
          <a:prstGeom prst="rect">
            <a:avLst/>
          </a:prstGeom>
        </p:spPr>
        <p:txBody>
          <a:bodyPr anchor="t"/>
          <a:lstStyle>
            <a:lvl1pPr marL="0" indent="0" algn="ctr">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6771736" y="0"/>
            <a:ext cx="5420263" cy="6858000"/>
          </a:xfrm>
          <a:prstGeom prst="rect">
            <a:avLst/>
          </a:prstGeo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425779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0" y="0"/>
            <a:ext cx="6772276" cy="6858000"/>
          </a:xfrm>
          <a:prstGeom prst="rect">
            <a:avLst/>
          </a:prstGeom>
          <a:solidFill>
            <a:schemeClr val="accent4">
              <a:lumMod val="60000"/>
              <a:lumOff val="40000"/>
            </a:schemeClr>
          </a:solidFill>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224747" y="2365057"/>
            <a:ext cx="4377400" cy="2160644"/>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2" name="Text Placeholder 11">
            <a:extLst>
              <a:ext uri="{FF2B5EF4-FFF2-40B4-BE49-F238E27FC236}">
                <a16:creationId xmlns:a16="http://schemas.microsoft.com/office/drawing/2014/main" id="{FB3EFFF7-FFC6-16DF-B4AB-DD5A1A1DA92A}"/>
              </a:ext>
            </a:extLst>
          </p:cNvPr>
          <p:cNvSpPr>
            <a:spLocks noGrp="1"/>
          </p:cNvSpPr>
          <p:nvPr>
            <p:ph type="body" sz="quarter" idx="12" hasCustomPrompt="1"/>
          </p:nvPr>
        </p:nvSpPr>
        <p:spPr>
          <a:xfrm>
            <a:off x="3427896" y="0"/>
            <a:ext cx="3344379" cy="6858000"/>
          </a:xfrm>
          <a:custGeom>
            <a:avLst/>
            <a:gdLst>
              <a:gd name="connsiteX0" fmla="*/ 0 w 3344379"/>
              <a:gd name="connsiteY0" fmla="*/ 0 h 6858000"/>
              <a:gd name="connsiteX1" fmla="*/ 3344379 w 3344379"/>
              <a:gd name="connsiteY1" fmla="*/ 0 h 6858000"/>
              <a:gd name="connsiteX2" fmla="*/ 3344379 w 3344379"/>
              <a:gd name="connsiteY2" fmla="*/ 6858000 h 6858000"/>
              <a:gd name="connsiteX3" fmla="*/ 0 w 33443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4379" h="6858000">
                <a:moveTo>
                  <a:pt x="0" y="0"/>
                </a:moveTo>
                <a:lnTo>
                  <a:pt x="3344379" y="0"/>
                </a:lnTo>
                <a:lnTo>
                  <a:pt x="3344379" y="6858000"/>
                </a:lnTo>
                <a:lnTo>
                  <a:pt x="0" y="6858000"/>
                </a:lnTo>
                <a:close/>
              </a:path>
            </a:pathLst>
          </a:custGeom>
          <a:solidFill>
            <a:schemeClr val="accent5">
              <a:alpha val="10000"/>
            </a:schemeClr>
          </a:solidFill>
        </p:spPr>
        <p:txBody>
          <a:bodyPr wrap="square">
            <a:noAutofit/>
          </a:bodyPr>
          <a:lstStyle>
            <a:lvl1pPr marL="0" indent="0">
              <a:buNone/>
              <a:defRPr>
                <a:noFill/>
              </a:defRPr>
            </a:lvl1pPr>
          </a:lstStyle>
          <a:p>
            <a:pPr lvl="0"/>
            <a:r>
              <a:rPr lang="en-US" dirty="0"/>
              <a:t>Blank</a:t>
            </a:r>
          </a:p>
        </p:txBody>
      </p:sp>
      <p:sp>
        <p:nvSpPr>
          <p:cNvPr id="6" name="Text Placeholder 5">
            <a:extLst>
              <a:ext uri="{FF2B5EF4-FFF2-40B4-BE49-F238E27FC236}">
                <a16:creationId xmlns:a16="http://schemas.microsoft.com/office/drawing/2014/main" id="{DE6E802E-B214-0AE3-69C8-CBCA885C703A}"/>
              </a:ext>
            </a:extLst>
          </p:cNvPr>
          <p:cNvSpPr>
            <a:spLocks noGrp="1"/>
          </p:cNvSpPr>
          <p:nvPr>
            <p:ph type="body" sz="quarter" idx="11" hasCustomPrompt="1"/>
          </p:nvPr>
        </p:nvSpPr>
        <p:spPr>
          <a:xfrm>
            <a:off x="7835900" y="2071688"/>
            <a:ext cx="3773488" cy="2732087"/>
          </a:xfrm>
          <a:prstGeom prst="rect">
            <a:avLst/>
          </a:prstGeom>
        </p:spPr>
        <p:txBody>
          <a:bodyPr anchor="ct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800" spc="100" baseline="0"/>
            </a:lvl2pPr>
            <a:lvl3pPr marL="914400" indent="0">
              <a:lnSpc>
                <a:spcPct val="125000"/>
              </a:lnSpc>
              <a:spcBef>
                <a:spcPts val="0"/>
              </a:spcBef>
              <a:spcAft>
                <a:spcPts val="600"/>
              </a:spcAft>
              <a:buNone/>
              <a:defRPr sz="1800" spc="100" baseline="0"/>
            </a:lvl3pPr>
            <a:lvl4pPr marL="1371600" indent="0">
              <a:lnSpc>
                <a:spcPct val="125000"/>
              </a:lnSpc>
              <a:spcBef>
                <a:spcPts val="0"/>
              </a:spcBef>
              <a:spcAft>
                <a:spcPts val="600"/>
              </a:spcAft>
              <a:buNone/>
              <a:defRPr sz="1800" spc="100" baseline="0"/>
            </a:lvl4pPr>
            <a:lvl5pPr marL="1828800" indent="0">
              <a:lnSpc>
                <a:spcPct val="125000"/>
              </a:lnSpc>
              <a:spcBef>
                <a:spcPts val="0"/>
              </a:spcBef>
              <a:spcAft>
                <a:spcPts val="600"/>
              </a:spcAft>
              <a:buNone/>
              <a:defRPr sz="1800" spc="1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5"/>
            </a:solidFill>
          </a:ln>
        </p:spPr>
        <p:txBody>
          <a:bodyPr lIns="914400" tIns="182880" rIns="914400" anchor="ctr"/>
          <a:lstStyle>
            <a:lvl1pPr algn="ctr">
              <a:defRPr sz="5400" b="1"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73712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alpha val="1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C6C658-B6F5-98D2-4D95-EA3030D6F090}"/>
              </a:ext>
              <a:ext uri="{C183D7F6-B498-43B3-948B-1728B52AA6E4}">
                <adec:decorative xmlns:adec="http://schemas.microsoft.com/office/drawing/2017/decorative" val="1"/>
              </a:ext>
            </a:extLst>
          </p:cNvPr>
          <p:cNvSpPr/>
          <p:nvPr userDrawn="1"/>
        </p:nvSpPr>
        <p:spPr>
          <a:xfrm>
            <a:off x="-20322" y="-7084"/>
            <a:ext cx="12212321"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250065" y="2372810"/>
            <a:ext cx="4352081" cy="2129742"/>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6789480" y="0"/>
            <a:ext cx="5394960" cy="6858000"/>
          </a:xfrm>
          <a:prstGeom prst="rect">
            <a:avLst/>
          </a:prstGeom>
        </p:spPr>
        <p:txBody>
          <a:bodyPr/>
          <a:lstStyle>
            <a:lvl1pPr marL="0" indent="0" algn="ctr">
              <a:buNone/>
              <a:defRPr/>
            </a:lvl1pPr>
          </a:lstStyle>
          <a:p>
            <a:r>
              <a:rPr lang="en-US" dirty="0"/>
              <a:t>Click to add photo</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3FAF69-7EBE-817B-DCEA-4A1595820E3E}"/>
              </a:ext>
              <a:ext uri="{C183D7F6-B498-43B3-948B-1728B52AA6E4}">
                <adec:decorative xmlns:adec="http://schemas.microsoft.com/office/drawing/2017/decorative" val="1"/>
              </a:ext>
            </a:extLst>
          </p:cNvPr>
          <p:cNvSpPr/>
          <p:nvPr userDrawn="1"/>
        </p:nvSpPr>
        <p:spPr>
          <a:xfrm>
            <a:off x="-1" y="-7515"/>
            <a:ext cx="4661648" cy="6871651"/>
          </a:xfrm>
          <a:prstGeom prst="rect">
            <a:avLst/>
          </a:prstGeom>
          <a:solidFill>
            <a:srgbClr val="476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636608" y="804862"/>
            <a:ext cx="3401992" cy="5121375"/>
          </a:xfrm>
          <a:prstGeom prst="rect">
            <a:avLst/>
          </a:prstGeom>
          <a:ln w="28575">
            <a:noFill/>
          </a:ln>
        </p:spPr>
        <p:txBody>
          <a:bodyPr anchor="ctr"/>
          <a:lstStyle>
            <a:lvl1pPr algn="ctr">
              <a:defRPr sz="2400" cap="all" spc="100" baseline="0">
                <a:solidFill>
                  <a:schemeClr val="bg1"/>
                </a:solidFill>
              </a:defRPr>
            </a:lvl1pPr>
          </a:lstStyle>
          <a:p>
            <a:r>
              <a:rPr lang="en-US" dirty="0"/>
              <a:t>Title</a:t>
            </a:r>
          </a:p>
        </p:txBody>
      </p:sp>
      <p:sp>
        <p:nvSpPr>
          <p:cNvPr id="6" name="Content Placeholder 5">
            <a:extLst>
              <a:ext uri="{FF2B5EF4-FFF2-40B4-BE49-F238E27FC236}">
                <a16:creationId xmlns:a16="http://schemas.microsoft.com/office/drawing/2014/main" id="{6F4F9403-8AE5-DF79-EFCF-E99EABB83417}"/>
              </a:ext>
            </a:extLst>
          </p:cNvPr>
          <p:cNvSpPr>
            <a:spLocks noGrp="1"/>
          </p:cNvSpPr>
          <p:nvPr>
            <p:ph sz="quarter" idx="10" hasCustomPrompt="1"/>
          </p:nvPr>
        </p:nvSpPr>
        <p:spPr>
          <a:xfrm>
            <a:off x="5579338" y="804863"/>
            <a:ext cx="5716587" cy="5248276"/>
          </a:xfrm>
          <a:prstGeom prst="rect">
            <a:avLst/>
          </a:prstGeom>
        </p:spPr>
        <p:txBody>
          <a:bodyPr anchor="ctr"/>
          <a:lstStyle>
            <a:lvl1pPr marL="283464" indent="-283464">
              <a:lnSpc>
                <a:spcPct val="125000"/>
              </a:lnSpc>
              <a:spcBef>
                <a:spcPts val="0"/>
              </a:spcBef>
              <a:spcAft>
                <a:spcPts val="600"/>
              </a:spcAft>
              <a:defRPr sz="1800"/>
            </a:lvl1pPr>
            <a:lvl2pPr marL="731520" indent="-283464">
              <a:lnSpc>
                <a:spcPct val="125000"/>
              </a:lnSpc>
              <a:spcBef>
                <a:spcPts val="0"/>
              </a:spcBef>
              <a:spcAft>
                <a:spcPts val="600"/>
              </a:spcAft>
              <a:defRPr sz="1800"/>
            </a:lvl2pPr>
            <a:lvl3pPr marL="1097280" indent="-283464">
              <a:lnSpc>
                <a:spcPct val="125000"/>
              </a:lnSpc>
              <a:spcBef>
                <a:spcPts val="0"/>
              </a:spcBef>
              <a:spcAft>
                <a:spcPts val="600"/>
              </a:spcAft>
              <a:defRPr sz="1800"/>
            </a:lvl3pPr>
            <a:lvl4pPr marL="1463040" indent="-283464">
              <a:lnSpc>
                <a:spcPct val="125000"/>
              </a:lnSpc>
              <a:spcBef>
                <a:spcPts val="0"/>
              </a:spcBef>
              <a:spcAft>
                <a:spcPts val="600"/>
              </a:spcAft>
              <a:defRPr sz="1800"/>
            </a:lvl4pPr>
            <a:lvl5pPr marL="1828800" indent="-283464">
              <a:lnSpc>
                <a:spcPct val="125000"/>
              </a:lnSpc>
              <a:spcBef>
                <a:spcPts val="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647727" y="2060294"/>
            <a:ext cx="4359795" cy="2141316"/>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0" y="-9009"/>
            <a:ext cx="5521124" cy="6878584"/>
          </a:xfrm>
          <a:prstGeom prst="rect">
            <a:avLst/>
          </a:prstGeom>
        </p:spPr>
        <p:txBody>
          <a:bodyPr/>
          <a:lstStyle>
            <a:lvl1pPr marL="0" indent="0" algn="ctr">
              <a:buNone/>
              <a:defRPr/>
            </a:lvl1pPr>
          </a:lstStyle>
          <a:p>
            <a:r>
              <a:rPr lang="en-US" dirty="0"/>
              <a:t>Click to add photo</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6670878" y="4550199"/>
            <a:ext cx="4359795" cy="1790164"/>
          </a:xfrm>
          <a:prstGeom prst="rect">
            <a:avLst/>
          </a:prstGeom>
        </p:spPr>
        <p:txBody>
          <a:bodyPr anchor="t"/>
          <a:lstStyle>
            <a:lvl1pPr marL="0" indent="0" algn="ctr">
              <a:lnSpc>
                <a:spcPct val="80000"/>
              </a:lnSpc>
              <a:spcBef>
                <a:spcPts val="0"/>
              </a:spcBef>
              <a:buNone/>
              <a:defRPr sz="1800" b="1" cap="all" spc="100" baseline="0">
                <a:solidFill>
                  <a:schemeClr val="accent4">
                    <a:lumMod val="50000"/>
                  </a:schemeClr>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191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706056"/>
            <a:ext cx="6323957" cy="1088020"/>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sz="2000"/>
            </a:lvl1pPr>
          </a:lstStyle>
          <a:p>
            <a:r>
              <a:rPr lang="en-US" dirty="0"/>
              <a:t>Click to add photo</a:t>
            </a:r>
          </a:p>
        </p:txBody>
      </p:sp>
      <p:sp>
        <p:nvSpPr>
          <p:cNvPr id="6" name="Content Placeholder 5">
            <a:extLst>
              <a:ext uri="{FF2B5EF4-FFF2-40B4-BE49-F238E27FC236}">
                <a16:creationId xmlns:a16="http://schemas.microsoft.com/office/drawing/2014/main" id="{3BC3273F-AE8F-21E6-A06E-52686D65496D}"/>
              </a:ext>
            </a:extLst>
          </p:cNvPr>
          <p:cNvSpPr>
            <a:spLocks noGrp="1"/>
          </p:cNvSpPr>
          <p:nvPr>
            <p:ph sz="quarter" idx="11" hasCustomPrompt="1"/>
          </p:nvPr>
        </p:nvSpPr>
        <p:spPr>
          <a:xfrm>
            <a:off x="5135563" y="2291786"/>
            <a:ext cx="3017837" cy="3967224"/>
          </a:xfrm>
          <a:prstGeom prst="rect">
            <a:avLst/>
          </a:prstGeom>
        </p:spPr>
        <p:txBody>
          <a:bodyPr/>
          <a:lstStyle>
            <a:lvl1pPr marL="0" indent="0">
              <a:lnSpc>
                <a:spcPct val="125000"/>
              </a:lnSpc>
              <a:spcBef>
                <a:spcPts val="0"/>
              </a:spcBef>
              <a:spcAft>
                <a:spcPts val="600"/>
              </a:spcAft>
              <a:buNone/>
              <a:defRPr sz="1800" spc="100" baseline="0"/>
            </a:lvl1pPr>
            <a:lvl2pPr marL="283464" indent="-283464">
              <a:lnSpc>
                <a:spcPct val="125000"/>
              </a:lnSpc>
              <a:spcBef>
                <a:spcPts val="0"/>
              </a:spcBef>
              <a:spcAft>
                <a:spcPts val="600"/>
              </a:spcAft>
              <a:defRPr sz="1800" spc="100" baseline="0"/>
            </a:lvl2pPr>
            <a:lvl3pPr marL="685800" indent="-283464">
              <a:lnSpc>
                <a:spcPct val="125000"/>
              </a:lnSpc>
              <a:spcBef>
                <a:spcPts val="0"/>
              </a:spcBef>
              <a:spcAft>
                <a:spcPts val="600"/>
              </a:spcAft>
              <a:defRPr sz="1800" spc="100" baseline="0"/>
            </a:lvl3pPr>
            <a:lvl4pPr marL="1143000" indent="-283464">
              <a:lnSpc>
                <a:spcPct val="125000"/>
              </a:lnSpc>
              <a:spcBef>
                <a:spcPts val="0"/>
              </a:spcBef>
              <a:spcAft>
                <a:spcPts val="600"/>
              </a:spcAft>
              <a:defRPr sz="1800" spc="100" baseline="0"/>
            </a:lvl4pPr>
            <a:lvl5pPr marL="1600200" indent="-283464">
              <a:lnSpc>
                <a:spcPct val="125000"/>
              </a:lnSpc>
              <a:spcBef>
                <a:spcPts val="0"/>
              </a:spcBef>
              <a:spcAft>
                <a:spcPts val="60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A011C768-FB8E-F917-0CF9-C9B7DA4CAA62}"/>
              </a:ext>
            </a:extLst>
          </p:cNvPr>
          <p:cNvSpPr>
            <a:spLocks noGrp="1"/>
          </p:cNvSpPr>
          <p:nvPr>
            <p:ph sz="quarter" idx="12" hasCustomPrompt="1"/>
          </p:nvPr>
        </p:nvSpPr>
        <p:spPr>
          <a:xfrm>
            <a:off x="8473281" y="2294680"/>
            <a:ext cx="3136127" cy="3967224"/>
          </a:xfrm>
          <a:prstGeom prst="rect">
            <a:avLst/>
          </a:prstGeom>
        </p:spPr>
        <p:txBody>
          <a:bodyPr/>
          <a:lstStyle>
            <a:lvl1pPr marL="0" indent="0">
              <a:lnSpc>
                <a:spcPct val="125000"/>
              </a:lnSpc>
              <a:spcBef>
                <a:spcPts val="0"/>
              </a:spcBef>
              <a:spcAft>
                <a:spcPts val="600"/>
              </a:spcAft>
              <a:buNone/>
              <a:defRPr sz="1800" spc="100" baseline="0"/>
            </a:lvl1pPr>
            <a:lvl2pPr marL="283464" indent="-283464">
              <a:lnSpc>
                <a:spcPct val="125000"/>
              </a:lnSpc>
              <a:spcBef>
                <a:spcPts val="0"/>
              </a:spcBef>
              <a:spcAft>
                <a:spcPts val="600"/>
              </a:spcAft>
              <a:defRPr sz="1800" spc="100" baseline="0"/>
            </a:lvl2pPr>
            <a:lvl3pPr marL="685800" indent="-283464">
              <a:lnSpc>
                <a:spcPct val="125000"/>
              </a:lnSpc>
              <a:spcBef>
                <a:spcPts val="0"/>
              </a:spcBef>
              <a:spcAft>
                <a:spcPts val="600"/>
              </a:spcAft>
              <a:defRPr sz="1800" spc="100" baseline="0"/>
            </a:lvl3pPr>
            <a:lvl4pPr marL="1143000" indent="-283464">
              <a:lnSpc>
                <a:spcPct val="125000"/>
              </a:lnSpc>
              <a:spcBef>
                <a:spcPts val="0"/>
              </a:spcBef>
              <a:spcAft>
                <a:spcPts val="600"/>
              </a:spcAft>
              <a:defRPr sz="1800" spc="100" baseline="0"/>
            </a:lvl4pPr>
            <a:lvl5pPr marL="1600200" indent="-283464">
              <a:lnSpc>
                <a:spcPct val="125000"/>
              </a:lnSpc>
              <a:spcBef>
                <a:spcPts val="0"/>
              </a:spcBef>
              <a:spcAft>
                <a:spcPts val="60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D970D0-182D-96E3-04B5-5D634F9C4F08}"/>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226143"/>
            <a:ext cx="10515600" cy="1229033"/>
          </a:xfrm>
          <a:prstGeom prst="rect">
            <a:avLst/>
          </a:prstGeom>
        </p:spPr>
        <p:txBody>
          <a:bodyPr anchor="b"/>
          <a:lstStyle>
            <a:lvl1pPr algn="ctr">
              <a:defRPr sz="2400" cap="all" spc="100" baseline="0">
                <a:solidFill>
                  <a:schemeClr val="tx2">
                    <a:lumMod val="75000"/>
                  </a:schemeClr>
                </a:solidFill>
              </a:defRPr>
            </a:lvl1pPr>
          </a:lstStyle>
          <a:p>
            <a:r>
              <a:rPr lang="en-US" dirty="0"/>
              <a:t>Click to add title</a:t>
            </a:r>
          </a:p>
        </p:txBody>
      </p:sp>
      <p:sp>
        <p:nvSpPr>
          <p:cNvPr id="8" name="Content Placeholder 7">
            <a:extLst>
              <a:ext uri="{FF2B5EF4-FFF2-40B4-BE49-F238E27FC236}">
                <a16:creationId xmlns:a16="http://schemas.microsoft.com/office/drawing/2014/main" id="{9E453354-6167-7227-F443-F984688CC493}"/>
              </a:ext>
            </a:extLst>
          </p:cNvPr>
          <p:cNvSpPr>
            <a:spLocks noGrp="1"/>
          </p:cNvSpPr>
          <p:nvPr>
            <p:ph sz="quarter" idx="10" hasCustomPrompt="1"/>
          </p:nvPr>
        </p:nvSpPr>
        <p:spPr>
          <a:xfrm>
            <a:off x="849775" y="2858625"/>
            <a:ext cx="3941763" cy="3338513"/>
          </a:xfrm>
          <a:prstGeom prst="rect">
            <a:avLst/>
          </a:prstGeom>
        </p:spPr>
        <p:txBody>
          <a:bodyPr/>
          <a:lstStyle>
            <a:lvl1pPr marL="347472" indent="-347472">
              <a:lnSpc>
                <a:spcPct val="125000"/>
              </a:lnSpc>
              <a:spcBef>
                <a:spcPts val="0"/>
              </a:spcBef>
              <a:spcAft>
                <a:spcPts val="600"/>
              </a:spcAft>
              <a:buFont typeface="+mj-lt"/>
              <a:buAutoNum type="arabicPeriod"/>
              <a:defRPr sz="1800" spc="100" baseline="0"/>
            </a:lvl1pPr>
            <a:lvl2pPr marL="685800" indent="-347472">
              <a:lnSpc>
                <a:spcPct val="125000"/>
              </a:lnSpc>
              <a:spcBef>
                <a:spcPts val="0"/>
              </a:spcBef>
              <a:spcAft>
                <a:spcPts val="600"/>
              </a:spcAft>
              <a:buFont typeface="+mj-lt"/>
              <a:buAutoNum type="alphaLcPeriod"/>
              <a:defRPr sz="1600" spc="100" baseline="0"/>
            </a:lvl2pPr>
            <a:lvl3pPr marL="1143000" indent="-347472">
              <a:lnSpc>
                <a:spcPct val="125000"/>
              </a:lnSpc>
              <a:spcBef>
                <a:spcPts val="0"/>
              </a:spcBef>
              <a:spcAft>
                <a:spcPts val="600"/>
              </a:spcAft>
              <a:buFont typeface="+mj-lt"/>
              <a:buAutoNum type="arabicParenR"/>
              <a:defRPr sz="1400" spc="100" baseline="0"/>
            </a:lvl3pPr>
            <a:lvl4pPr marL="1600200" indent="-347472">
              <a:lnSpc>
                <a:spcPct val="125000"/>
              </a:lnSpc>
              <a:spcBef>
                <a:spcPts val="0"/>
              </a:spcBef>
              <a:spcAft>
                <a:spcPts val="600"/>
              </a:spcAft>
              <a:buFont typeface="+mj-lt"/>
              <a:buAutoNum type="alphaLcParenR"/>
              <a:defRPr sz="1200" spc="100" baseline="0"/>
            </a:lvl4pPr>
            <a:lvl5pPr marL="2057400" indent="-347472">
              <a:lnSpc>
                <a:spcPct val="125000"/>
              </a:lnSpc>
              <a:spcBef>
                <a:spcPts val="0"/>
              </a:spcBef>
              <a:spcAft>
                <a:spcPts val="600"/>
              </a:spcAft>
              <a:buFont typeface="+mj-lt"/>
              <a:buAutoNum type="romanLcPeriod"/>
              <a:defRPr sz="12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a:extLst>
              <a:ext uri="{FF2B5EF4-FFF2-40B4-BE49-F238E27FC236}">
                <a16:creationId xmlns:a16="http://schemas.microsoft.com/office/drawing/2014/main" id="{DDA14B5C-C6A4-65FB-34DD-E1C0FF465FF7}"/>
              </a:ext>
            </a:extLst>
          </p:cNvPr>
          <p:cNvSpPr>
            <a:spLocks noGrp="1"/>
          </p:cNvSpPr>
          <p:nvPr>
            <p:ph sz="quarter" idx="11" hasCustomPrompt="1"/>
          </p:nvPr>
        </p:nvSpPr>
        <p:spPr>
          <a:xfrm>
            <a:off x="5342681" y="2858625"/>
            <a:ext cx="6011119" cy="3338513"/>
          </a:xfrm>
          <a:prstGeom prst="rect">
            <a:avLst/>
          </a:prstGeom>
        </p:spPr>
        <p:txBody>
          <a:bodyPr/>
          <a:lstStyle>
            <a:lvl1pPr marL="0" indent="0">
              <a:lnSpc>
                <a:spcPct val="125000"/>
              </a:lnSpc>
              <a:spcBef>
                <a:spcPts val="0"/>
              </a:spcBef>
              <a:spcAft>
                <a:spcPts val="600"/>
              </a:spcAft>
              <a:buFont typeface="+mj-lt"/>
              <a:buNone/>
              <a:defRPr sz="1800" spc="100" baseline="0"/>
            </a:lvl1pPr>
            <a:lvl2pPr marL="285750" indent="-285750">
              <a:lnSpc>
                <a:spcPct val="125000"/>
              </a:lnSpc>
              <a:spcBef>
                <a:spcPts val="0"/>
              </a:spcBef>
              <a:spcAft>
                <a:spcPts val="600"/>
              </a:spcAft>
              <a:buFont typeface="Arial" panose="020B0604020202020204" pitchFamily="34" charset="0"/>
              <a:buChar char="•"/>
              <a:defRPr sz="1800" spc="100" baseline="0"/>
            </a:lvl2pPr>
            <a:lvl3pPr marL="685800" indent="-285750">
              <a:lnSpc>
                <a:spcPct val="125000"/>
              </a:lnSpc>
              <a:spcBef>
                <a:spcPts val="0"/>
              </a:spcBef>
              <a:spcAft>
                <a:spcPts val="600"/>
              </a:spcAft>
              <a:buFont typeface="Arial" panose="020B0604020202020204" pitchFamily="34" charset="0"/>
              <a:buChar char="•"/>
              <a:defRPr sz="1800" spc="100" baseline="0"/>
            </a:lvl3pPr>
            <a:lvl4pPr marL="1143000" indent="-285750">
              <a:lnSpc>
                <a:spcPct val="125000"/>
              </a:lnSpc>
              <a:spcBef>
                <a:spcPts val="0"/>
              </a:spcBef>
              <a:spcAft>
                <a:spcPts val="600"/>
              </a:spcAft>
              <a:buFont typeface="Arial" panose="020B0604020202020204" pitchFamily="34" charset="0"/>
              <a:buChar char="•"/>
              <a:defRPr sz="1800" spc="100" baseline="0"/>
            </a:lvl4pPr>
            <a:lvl5pPr marL="1600200" indent="-285750">
              <a:lnSpc>
                <a:spcPct val="125000"/>
              </a:lnSpc>
              <a:spcBef>
                <a:spcPts val="0"/>
              </a:spcBef>
              <a:spcAft>
                <a:spcPts val="600"/>
              </a:spcAft>
              <a:buFont typeface="Arial" panose="020B0604020202020204" pitchFamily="34" charset="0"/>
              <a:buChar char="•"/>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914400" y="766915"/>
            <a:ext cx="2782529" cy="21630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864796" y="960385"/>
            <a:ext cx="6341212" cy="1969628"/>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716594"/>
            <a:ext cx="12192000" cy="3141406"/>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73" r:id="rId3"/>
    <p:sldLayoutId id="2147483669" r:id="rId4"/>
    <p:sldLayoutId id="2147483651" r:id="rId5"/>
    <p:sldLayoutId id="2147483671" r:id="rId6"/>
    <p:sldLayoutId id="2147483652" r:id="rId7"/>
    <p:sldLayoutId id="2147483653" r:id="rId8"/>
    <p:sldLayoutId id="2147483650" r:id="rId9"/>
    <p:sldLayoutId id="2147483664" r:id="rId10"/>
    <p:sldLayoutId id="2147483659" r:id="rId11"/>
    <p:sldLayoutId id="2147483662" r:id="rId12"/>
    <p:sldLayoutId id="214748367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147929-8D39-DAA9-C3C5-4829D9C31C27}"/>
              </a:ext>
            </a:extLst>
          </p:cNvPr>
          <p:cNvSpPr>
            <a:spLocks noGrp="1"/>
          </p:cNvSpPr>
          <p:nvPr>
            <p:ph type="title"/>
          </p:nvPr>
        </p:nvSpPr>
        <p:spPr>
          <a:xfrm>
            <a:off x="1199909" y="2335192"/>
            <a:ext cx="9792182" cy="2187616"/>
          </a:xfrm>
        </p:spPr>
        <p:txBody>
          <a:bodyPr/>
          <a:lstStyle/>
          <a:p>
            <a:r>
              <a:rPr lang="en-US" dirty="0">
                <a:solidFill>
                  <a:schemeClr val="accent6"/>
                </a:solidFill>
                <a:effectLst>
                  <a:outerShdw blurRad="50800" dist="38100" dir="10800000" algn="r" rotWithShape="0">
                    <a:prstClr val="black">
                      <a:alpha val="40000"/>
                    </a:prstClr>
                  </a:outerShdw>
                </a:effectLst>
              </a:rPr>
              <a:t>Yardley Estates</a:t>
            </a:r>
            <a:br>
              <a:rPr lang="en-US" dirty="0">
                <a:solidFill>
                  <a:schemeClr val="accent6"/>
                </a:solidFill>
                <a:effectLst>
                  <a:outerShdw blurRad="50800" dist="38100" dir="10800000" algn="r" rotWithShape="0">
                    <a:prstClr val="black">
                      <a:alpha val="40000"/>
                    </a:prstClr>
                  </a:outerShdw>
                </a:effectLst>
              </a:rPr>
            </a:br>
            <a:r>
              <a:rPr lang="en-US" sz="4000" dirty="0">
                <a:solidFill>
                  <a:schemeClr val="accent6"/>
                </a:solidFill>
                <a:effectLst>
                  <a:outerShdw blurRad="50800" dist="38100" dir="10800000" algn="r" rotWithShape="0">
                    <a:prstClr val="black">
                      <a:alpha val="40000"/>
                    </a:prstClr>
                  </a:outerShdw>
                </a:effectLst>
                <a:latin typeface="+mn-lt"/>
              </a:rPr>
              <a:t>Lake Erosion Committee</a:t>
            </a:r>
            <a:br>
              <a:rPr lang="en-US" sz="4000" dirty="0">
                <a:solidFill>
                  <a:schemeClr val="accent6"/>
                </a:solidFill>
                <a:effectLst>
                  <a:outerShdw blurRad="50800" dist="38100" dir="10800000" algn="r" rotWithShape="0">
                    <a:prstClr val="black">
                      <a:alpha val="40000"/>
                    </a:prstClr>
                  </a:outerShdw>
                </a:effectLst>
                <a:latin typeface="+mn-lt"/>
              </a:rPr>
            </a:br>
            <a:r>
              <a:rPr lang="en-US" sz="2000" cap="none" dirty="0">
                <a:solidFill>
                  <a:schemeClr val="accent6"/>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Lauren </a:t>
            </a:r>
            <a:r>
              <a:rPr lang="en-US" sz="2000" cap="none" dirty="0" err="1">
                <a:solidFill>
                  <a:schemeClr val="accent6"/>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Eldaher</a:t>
            </a:r>
            <a:r>
              <a:rPr lang="en-US" sz="2000" cap="none" dirty="0">
                <a:solidFill>
                  <a:schemeClr val="accent6"/>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Brandon Kravitz, Jody Lukens, Dave Marty</a:t>
            </a:r>
          </a:p>
        </p:txBody>
      </p:sp>
    </p:spTree>
    <p:extLst>
      <p:ext uri="{BB962C8B-B14F-4D97-AF65-F5344CB8AC3E}">
        <p14:creationId xmlns:p14="http://schemas.microsoft.com/office/powerpoint/2010/main" val="1760268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65AB0FC-9FCD-FDB2-1D84-F3D855D83877}"/>
              </a:ext>
            </a:extLst>
          </p:cNvPr>
          <p:cNvPicPr>
            <a:picLocks noGrp="1" noChangeAspect="1"/>
          </p:cNvPicPr>
          <p:nvPr>
            <p:ph type="pic" sz="quarter" idx="10"/>
          </p:nvPr>
        </p:nvPicPr>
        <p:blipFill>
          <a:blip r:embed="rId2"/>
          <a:srcRect/>
          <a:stretch/>
        </p:blipFill>
        <p:spPr>
          <a:xfrm>
            <a:off x="5419724" y="0"/>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6644471" y="2365057"/>
            <a:ext cx="4377400" cy="2160644"/>
          </a:xfrm>
          <a:noFill/>
        </p:spPr>
        <p:txBody>
          <a:bodyPr/>
          <a:lstStyle/>
          <a:p>
            <a:r>
              <a:rPr lang="en-US" dirty="0">
                <a:effectLst>
                  <a:outerShdw blurRad="50800" dist="38100" dir="2700000" algn="tl" rotWithShape="0">
                    <a:prstClr val="black">
                      <a:alpha val="40000"/>
                    </a:prstClr>
                  </a:outerShdw>
                </a:effectLst>
              </a:rPr>
              <a:t>Yardley</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Detention Pond</a:t>
            </a:r>
          </a:p>
        </p:txBody>
      </p:sp>
      <p:sp>
        <p:nvSpPr>
          <p:cNvPr id="4" name="Text Placeholder 3">
            <a:extLst>
              <a:ext uri="{FF2B5EF4-FFF2-40B4-BE49-F238E27FC236}">
                <a16:creationId xmlns:a16="http://schemas.microsoft.com/office/drawing/2014/main" id="{39D3AADE-5119-8CE2-0DD5-2BD7E3403288}"/>
              </a:ext>
            </a:extLst>
          </p:cNvPr>
          <p:cNvSpPr>
            <a:spLocks noGrp="1"/>
          </p:cNvSpPr>
          <p:nvPr>
            <p:ph type="body" sz="quarter" idx="11"/>
          </p:nvPr>
        </p:nvSpPr>
        <p:spPr>
          <a:xfrm>
            <a:off x="723999" y="2071688"/>
            <a:ext cx="3929643" cy="2732087"/>
          </a:xfrm>
        </p:spPr>
        <p:txBody>
          <a:bodyPr/>
          <a:lstStyle/>
          <a:p>
            <a:pPr marL="285750" indent="-285750">
              <a:buFont typeface="Arial" panose="020B0604020202020204" pitchFamily="34" charset="0"/>
              <a:buChar char="•"/>
            </a:pPr>
            <a:r>
              <a:rPr lang="en-US" sz="2000" dirty="0"/>
              <a:t>Erosion has progressed and </a:t>
            </a:r>
            <a:r>
              <a:rPr lang="en-US" sz="2000" b="1" dirty="0"/>
              <a:t>will require repair</a:t>
            </a:r>
            <a:r>
              <a:rPr lang="en-US" sz="2000" dirty="0"/>
              <a:t>—too late for maintenance to successfully address the issue</a:t>
            </a:r>
          </a:p>
          <a:p>
            <a:pPr marL="285750" indent="-285750">
              <a:buFont typeface="Arial" panose="020B0604020202020204" pitchFamily="34" charset="0"/>
              <a:buChar char="•"/>
            </a:pPr>
            <a:r>
              <a:rPr lang="en-US" sz="2000" dirty="0"/>
              <a:t>It’s </a:t>
            </a:r>
            <a:r>
              <a:rPr lang="en-US" sz="2000" b="1" dirty="0"/>
              <a:t>expensive</a:t>
            </a:r>
            <a:r>
              <a:rPr lang="en-US" sz="2000" dirty="0"/>
              <a:t> to repair</a:t>
            </a:r>
          </a:p>
          <a:p>
            <a:pPr marL="285750" indent="-285750">
              <a:buFont typeface="Arial" panose="020B0604020202020204" pitchFamily="34" charset="0"/>
              <a:buChar char="•"/>
            </a:pPr>
            <a:r>
              <a:rPr lang="en-US" sz="2000" dirty="0"/>
              <a:t>Identification of </a:t>
            </a:r>
            <a:r>
              <a:rPr lang="en-US" sz="2000" b="1" dirty="0"/>
              <a:t>two significant issues </a:t>
            </a:r>
            <a:r>
              <a:rPr lang="en-US" sz="2000" dirty="0"/>
              <a:t>regarding compliance with City of Coral Springs engineering requirements: </a:t>
            </a:r>
          </a:p>
          <a:p>
            <a:pPr lvl="1"/>
            <a:r>
              <a:rPr lang="en-US" sz="2000" dirty="0"/>
              <a:t>1) Original shoreline eroded</a:t>
            </a:r>
          </a:p>
          <a:p>
            <a:pPr lvl="1"/>
            <a:r>
              <a:rPr lang="en-US" sz="2000" dirty="0"/>
              <a:t>2) Slope too steep</a:t>
            </a:r>
          </a:p>
        </p:txBody>
      </p:sp>
      <p:sp>
        <p:nvSpPr>
          <p:cNvPr id="20" name="Slide Number Placeholder 19">
            <a:extLst>
              <a:ext uri="{FF2B5EF4-FFF2-40B4-BE49-F238E27FC236}">
                <a16:creationId xmlns:a16="http://schemas.microsoft.com/office/drawing/2014/main" id="{DA9558D5-EB6D-C2EA-C5E2-790769448541}"/>
              </a:ext>
            </a:extLst>
          </p:cNvPr>
          <p:cNvSpPr>
            <a:spLocks noGrp="1"/>
          </p:cNvSpPr>
          <p:nvPr>
            <p:ph type="sldNum" sz="quarter" idx="4"/>
          </p:nvPr>
        </p:nvSpPr>
        <p:spPr/>
        <p:txBody>
          <a:bodyPr/>
          <a:lstStyle/>
          <a:p>
            <a:fld id="{EA87306C-81BA-4795-A5CA-9392456A8C1E}" type="slidenum">
              <a:rPr lang="en-US" smtClean="0"/>
              <a:pPr/>
              <a:t>10</a:t>
            </a:fld>
            <a:endParaRPr lang="en-US" dirty="0"/>
          </a:p>
        </p:txBody>
      </p:sp>
    </p:spTree>
    <p:extLst>
      <p:ext uri="{BB962C8B-B14F-4D97-AF65-F5344CB8AC3E}">
        <p14:creationId xmlns:p14="http://schemas.microsoft.com/office/powerpoint/2010/main" val="59674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3DC459-717F-367B-A486-7094B89F01AA}"/>
              </a:ext>
            </a:extLst>
          </p:cNvPr>
          <p:cNvSpPr>
            <a:spLocks noGrp="1"/>
          </p:cNvSpPr>
          <p:nvPr>
            <p:ph type="sldNum" sz="quarter" idx="4"/>
          </p:nvPr>
        </p:nvSpPr>
        <p:spPr/>
        <p:txBody>
          <a:bodyPr/>
          <a:lstStyle/>
          <a:p>
            <a:fld id="{EA87306C-81BA-4795-A5CA-9392456A8C1E}" type="slidenum">
              <a:rPr lang="en-US" smtClean="0"/>
              <a:pPr/>
              <a:t>11</a:t>
            </a:fld>
            <a:endParaRPr lang="en-US" dirty="0"/>
          </a:p>
        </p:txBody>
      </p:sp>
      <p:sp>
        <p:nvSpPr>
          <p:cNvPr id="4" name="TextBox 3">
            <a:extLst>
              <a:ext uri="{FF2B5EF4-FFF2-40B4-BE49-F238E27FC236}">
                <a16:creationId xmlns:a16="http://schemas.microsoft.com/office/drawing/2014/main" id="{0440902D-9EEF-FC8D-CC26-741568F07155}"/>
              </a:ext>
            </a:extLst>
          </p:cNvPr>
          <p:cNvSpPr txBox="1"/>
          <p:nvPr/>
        </p:nvSpPr>
        <p:spPr>
          <a:xfrm>
            <a:off x="372406" y="352944"/>
            <a:ext cx="10792202" cy="707886"/>
          </a:xfrm>
          <a:prstGeom prst="rect">
            <a:avLst/>
          </a:prstGeom>
          <a:noFill/>
        </p:spPr>
        <p:txBody>
          <a:bodyPr wrap="square" rtlCol="0">
            <a:spAutoFit/>
          </a:bodyPr>
          <a:lstStyle/>
          <a:p>
            <a:pPr algn="ctr"/>
            <a:r>
              <a:rPr lang="en-US" sz="4000" dirty="0"/>
              <a:t>Yardley Shoreline Snapshot</a:t>
            </a:r>
          </a:p>
        </p:txBody>
      </p:sp>
      <p:pic>
        <p:nvPicPr>
          <p:cNvPr id="8" name="Picture 7" descr="A yellow tape measure on dirt&#10;&#10;Description automatically generated">
            <a:extLst>
              <a:ext uri="{FF2B5EF4-FFF2-40B4-BE49-F238E27FC236}">
                <a16:creationId xmlns:a16="http://schemas.microsoft.com/office/drawing/2014/main" id="{92D056A0-2FA4-FCB1-956C-DAB43A26E9BA}"/>
              </a:ext>
            </a:extLst>
          </p:cNvPr>
          <p:cNvPicPr>
            <a:picLocks noChangeAspect="1"/>
          </p:cNvPicPr>
          <p:nvPr/>
        </p:nvPicPr>
        <p:blipFill>
          <a:blip r:embed="rId3"/>
          <a:stretch>
            <a:fillRect/>
          </a:stretch>
        </p:blipFill>
        <p:spPr>
          <a:xfrm>
            <a:off x="1973321" y="1144089"/>
            <a:ext cx="4090511" cy="5454015"/>
          </a:xfrm>
          <a:prstGeom prst="rect">
            <a:avLst/>
          </a:prstGeom>
        </p:spPr>
      </p:pic>
      <p:sp>
        <p:nvSpPr>
          <p:cNvPr id="9" name="Arrow: Right 8">
            <a:extLst>
              <a:ext uri="{FF2B5EF4-FFF2-40B4-BE49-F238E27FC236}">
                <a16:creationId xmlns:a16="http://schemas.microsoft.com/office/drawing/2014/main" id="{2468A6A9-02B6-5CA1-2BDE-36556D35393C}"/>
              </a:ext>
            </a:extLst>
          </p:cNvPr>
          <p:cNvSpPr/>
          <p:nvPr/>
        </p:nvSpPr>
        <p:spPr>
          <a:xfrm rot="10800000">
            <a:off x="6321976" y="1990773"/>
            <a:ext cx="1602281" cy="6889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A16FBBE-33C2-C2BA-C173-29D92CDECD6B}"/>
              </a:ext>
            </a:extLst>
          </p:cNvPr>
          <p:cNvSpPr txBox="1"/>
          <p:nvPr/>
        </p:nvSpPr>
        <p:spPr>
          <a:xfrm>
            <a:off x="7815093" y="2126079"/>
            <a:ext cx="2374491" cy="369332"/>
          </a:xfrm>
          <a:prstGeom prst="rect">
            <a:avLst/>
          </a:prstGeom>
          <a:noFill/>
        </p:spPr>
        <p:txBody>
          <a:bodyPr wrap="square" rtlCol="0">
            <a:spAutoFit/>
          </a:bodyPr>
          <a:lstStyle/>
          <a:p>
            <a:pPr algn="ctr"/>
            <a:r>
              <a:rPr lang="en-US" dirty="0">
                <a:solidFill>
                  <a:srgbClr val="FF0000"/>
                </a:solidFill>
              </a:rPr>
              <a:t>Current shoreline</a:t>
            </a:r>
          </a:p>
        </p:txBody>
      </p:sp>
    </p:spTree>
    <p:extLst>
      <p:ext uri="{BB962C8B-B14F-4D97-AF65-F5344CB8AC3E}">
        <p14:creationId xmlns:p14="http://schemas.microsoft.com/office/powerpoint/2010/main" val="3854677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3DC459-717F-367B-A486-7094B89F01AA}"/>
              </a:ext>
            </a:extLst>
          </p:cNvPr>
          <p:cNvSpPr>
            <a:spLocks noGrp="1"/>
          </p:cNvSpPr>
          <p:nvPr>
            <p:ph type="sldNum" sz="quarter" idx="4"/>
          </p:nvPr>
        </p:nvSpPr>
        <p:spPr/>
        <p:txBody>
          <a:bodyPr/>
          <a:lstStyle/>
          <a:p>
            <a:fld id="{EA87306C-81BA-4795-A5CA-9392456A8C1E}" type="slidenum">
              <a:rPr lang="en-US" smtClean="0"/>
              <a:pPr/>
              <a:t>12</a:t>
            </a:fld>
            <a:endParaRPr lang="en-US" dirty="0"/>
          </a:p>
        </p:txBody>
      </p:sp>
      <p:sp>
        <p:nvSpPr>
          <p:cNvPr id="4" name="TextBox 3">
            <a:extLst>
              <a:ext uri="{FF2B5EF4-FFF2-40B4-BE49-F238E27FC236}">
                <a16:creationId xmlns:a16="http://schemas.microsoft.com/office/drawing/2014/main" id="{0440902D-9EEF-FC8D-CC26-741568F07155}"/>
              </a:ext>
            </a:extLst>
          </p:cNvPr>
          <p:cNvSpPr txBox="1"/>
          <p:nvPr/>
        </p:nvSpPr>
        <p:spPr>
          <a:xfrm>
            <a:off x="372406" y="352944"/>
            <a:ext cx="10792202" cy="707886"/>
          </a:xfrm>
          <a:prstGeom prst="rect">
            <a:avLst/>
          </a:prstGeom>
          <a:noFill/>
        </p:spPr>
        <p:txBody>
          <a:bodyPr wrap="square" rtlCol="0">
            <a:spAutoFit/>
          </a:bodyPr>
          <a:lstStyle/>
          <a:p>
            <a:pPr algn="ctr"/>
            <a:r>
              <a:rPr lang="en-US" sz="4000" dirty="0"/>
              <a:t>Yardley Shoreline Snapshot</a:t>
            </a:r>
          </a:p>
        </p:txBody>
      </p:sp>
      <p:pic>
        <p:nvPicPr>
          <p:cNvPr id="8" name="Picture 7" descr="A yellow tape measure on dirt&#10;&#10;Description automatically generated">
            <a:extLst>
              <a:ext uri="{FF2B5EF4-FFF2-40B4-BE49-F238E27FC236}">
                <a16:creationId xmlns:a16="http://schemas.microsoft.com/office/drawing/2014/main" id="{92D056A0-2FA4-FCB1-956C-DAB43A26E9BA}"/>
              </a:ext>
            </a:extLst>
          </p:cNvPr>
          <p:cNvPicPr>
            <a:picLocks noChangeAspect="1"/>
          </p:cNvPicPr>
          <p:nvPr/>
        </p:nvPicPr>
        <p:blipFill>
          <a:blip r:embed="rId3"/>
          <a:stretch>
            <a:fillRect/>
          </a:stretch>
        </p:blipFill>
        <p:spPr>
          <a:xfrm>
            <a:off x="1973321" y="1144089"/>
            <a:ext cx="4090511" cy="5454015"/>
          </a:xfrm>
          <a:prstGeom prst="rect">
            <a:avLst/>
          </a:prstGeom>
        </p:spPr>
      </p:pic>
      <p:sp>
        <p:nvSpPr>
          <p:cNvPr id="9" name="Arrow: Right 8">
            <a:extLst>
              <a:ext uri="{FF2B5EF4-FFF2-40B4-BE49-F238E27FC236}">
                <a16:creationId xmlns:a16="http://schemas.microsoft.com/office/drawing/2014/main" id="{2468A6A9-02B6-5CA1-2BDE-36556D35393C}"/>
              </a:ext>
            </a:extLst>
          </p:cNvPr>
          <p:cNvSpPr/>
          <p:nvPr/>
        </p:nvSpPr>
        <p:spPr>
          <a:xfrm rot="10800000">
            <a:off x="6321976" y="1990773"/>
            <a:ext cx="1602281" cy="6889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A16FBBE-33C2-C2BA-C173-29D92CDECD6B}"/>
              </a:ext>
            </a:extLst>
          </p:cNvPr>
          <p:cNvSpPr txBox="1"/>
          <p:nvPr/>
        </p:nvSpPr>
        <p:spPr>
          <a:xfrm>
            <a:off x="7815093" y="2126079"/>
            <a:ext cx="2374491" cy="369332"/>
          </a:xfrm>
          <a:prstGeom prst="rect">
            <a:avLst/>
          </a:prstGeom>
          <a:noFill/>
        </p:spPr>
        <p:txBody>
          <a:bodyPr wrap="square" rtlCol="0">
            <a:spAutoFit/>
          </a:bodyPr>
          <a:lstStyle/>
          <a:p>
            <a:pPr algn="ctr"/>
            <a:r>
              <a:rPr lang="en-US" dirty="0">
                <a:solidFill>
                  <a:srgbClr val="FF0000"/>
                </a:solidFill>
              </a:rPr>
              <a:t>Current shoreline</a:t>
            </a:r>
          </a:p>
        </p:txBody>
      </p:sp>
      <p:sp>
        <p:nvSpPr>
          <p:cNvPr id="11" name="Arrow: Right 10">
            <a:extLst>
              <a:ext uri="{FF2B5EF4-FFF2-40B4-BE49-F238E27FC236}">
                <a16:creationId xmlns:a16="http://schemas.microsoft.com/office/drawing/2014/main" id="{306E310A-39BA-E2BF-D0F8-49A90409E587}"/>
              </a:ext>
            </a:extLst>
          </p:cNvPr>
          <p:cNvSpPr/>
          <p:nvPr/>
        </p:nvSpPr>
        <p:spPr>
          <a:xfrm rot="10800000">
            <a:off x="4124896" y="5280712"/>
            <a:ext cx="3799360" cy="6889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F027C0C-FC49-927B-645E-CD06CB44DF27}"/>
              </a:ext>
            </a:extLst>
          </p:cNvPr>
          <p:cNvSpPr txBox="1"/>
          <p:nvPr/>
        </p:nvSpPr>
        <p:spPr>
          <a:xfrm>
            <a:off x="7924258" y="5490856"/>
            <a:ext cx="2374491" cy="646331"/>
          </a:xfrm>
          <a:prstGeom prst="rect">
            <a:avLst/>
          </a:prstGeom>
          <a:noFill/>
        </p:spPr>
        <p:txBody>
          <a:bodyPr wrap="square" rtlCol="0">
            <a:spAutoFit/>
          </a:bodyPr>
          <a:lstStyle/>
          <a:p>
            <a:pPr algn="ctr"/>
            <a:r>
              <a:rPr lang="en-US" dirty="0">
                <a:solidFill>
                  <a:srgbClr val="FF0000"/>
                </a:solidFill>
              </a:rPr>
              <a:t>Property line marker from survey</a:t>
            </a:r>
          </a:p>
        </p:txBody>
      </p:sp>
    </p:spTree>
    <p:extLst>
      <p:ext uri="{BB962C8B-B14F-4D97-AF65-F5344CB8AC3E}">
        <p14:creationId xmlns:p14="http://schemas.microsoft.com/office/powerpoint/2010/main" val="2503775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3DC459-717F-367B-A486-7094B89F01AA}"/>
              </a:ext>
            </a:extLst>
          </p:cNvPr>
          <p:cNvSpPr>
            <a:spLocks noGrp="1"/>
          </p:cNvSpPr>
          <p:nvPr>
            <p:ph type="sldNum" sz="quarter" idx="4"/>
          </p:nvPr>
        </p:nvSpPr>
        <p:spPr/>
        <p:txBody>
          <a:bodyPr/>
          <a:lstStyle/>
          <a:p>
            <a:fld id="{EA87306C-81BA-4795-A5CA-9392456A8C1E}" type="slidenum">
              <a:rPr lang="en-US" smtClean="0"/>
              <a:pPr/>
              <a:t>13</a:t>
            </a:fld>
            <a:endParaRPr lang="en-US" dirty="0"/>
          </a:p>
        </p:txBody>
      </p:sp>
      <p:sp>
        <p:nvSpPr>
          <p:cNvPr id="4" name="TextBox 3">
            <a:extLst>
              <a:ext uri="{FF2B5EF4-FFF2-40B4-BE49-F238E27FC236}">
                <a16:creationId xmlns:a16="http://schemas.microsoft.com/office/drawing/2014/main" id="{0440902D-9EEF-FC8D-CC26-741568F07155}"/>
              </a:ext>
            </a:extLst>
          </p:cNvPr>
          <p:cNvSpPr txBox="1"/>
          <p:nvPr/>
        </p:nvSpPr>
        <p:spPr>
          <a:xfrm>
            <a:off x="372406" y="352944"/>
            <a:ext cx="10792202" cy="707886"/>
          </a:xfrm>
          <a:prstGeom prst="rect">
            <a:avLst/>
          </a:prstGeom>
          <a:noFill/>
        </p:spPr>
        <p:txBody>
          <a:bodyPr wrap="square" rtlCol="0">
            <a:spAutoFit/>
          </a:bodyPr>
          <a:lstStyle/>
          <a:p>
            <a:pPr algn="ctr"/>
            <a:r>
              <a:rPr lang="en-US" sz="4000" dirty="0"/>
              <a:t>Yardley Shoreline Snapshot</a:t>
            </a:r>
          </a:p>
        </p:txBody>
      </p:sp>
      <p:pic>
        <p:nvPicPr>
          <p:cNvPr id="8" name="Picture 7" descr="A yellow tape measure on dirt&#10;&#10;Description automatically generated">
            <a:extLst>
              <a:ext uri="{FF2B5EF4-FFF2-40B4-BE49-F238E27FC236}">
                <a16:creationId xmlns:a16="http://schemas.microsoft.com/office/drawing/2014/main" id="{92D056A0-2FA4-FCB1-956C-DAB43A26E9BA}"/>
              </a:ext>
            </a:extLst>
          </p:cNvPr>
          <p:cNvPicPr>
            <a:picLocks noChangeAspect="1"/>
          </p:cNvPicPr>
          <p:nvPr/>
        </p:nvPicPr>
        <p:blipFill>
          <a:blip r:embed="rId3"/>
          <a:stretch>
            <a:fillRect/>
          </a:stretch>
        </p:blipFill>
        <p:spPr>
          <a:xfrm>
            <a:off x="1973321" y="1144089"/>
            <a:ext cx="4090511" cy="5454015"/>
          </a:xfrm>
          <a:prstGeom prst="rect">
            <a:avLst/>
          </a:prstGeom>
        </p:spPr>
      </p:pic>
      <p:sp>
        <p:nvSpPr>
          <p:cNvPr id="9" name="Arrow: Right 8">
            <a:extLst>
              <a:ext uri="{FF2B5EF4-FFF2-40B4-BE49-F238E27FC236}">
                <a16:creationId xmlns:a16="http://schemas.microsoft.com/office/drawing/2014/main" id="{2468A6A9-02B6-5CA1-2BDE-36556D35393C}"/>
              </a:ext>
            </a:extLst>
          </p:cNvPr>
          <p:cNvSpPr/>
          <p:nvPr/>
        </p:nvSpPr>
        <p:spPr>
          <a:xfrm rot="10800000">
            <a:off x="6321976" y="1990773"/>
            <a:ext cx="1602281" cy="6889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A16FBBE-33C2-C2BA-C173-29D92CDECD6B}"/>
              </a:ext>
            </a:extLst>
          </p:cNvPr>
          <p:cNvSpPr txBox="1"/>
          <p:nvPr/>
        </p:nvSpPr>
        <p:spPr>
          <a:xfrm>
            <a:off x="7815093" y="2126079"/>
            <a:ext cx="2374491" cy="369332"/>
          </a:xfrm>
          <a:prstGeom prst="rect">
            <a:avLst/>
          </a:prstGeom>
          <a:noFill/>
        </p:spPr>
        <p:txBody>
          <a:bodyPr wrap="square" rtlCol="0">
            <a:spAutoFit/>
          </a:bodyPr>
          <a:lstStyle/>
          <a:p>
            <a:pPr algn="ctr"/>
            <a:r>
              <a:rPr lang="en-US" dirty="0">
                <a:solidFill>
                  <a:srgbClr val="FF0000"/>
                </a:solidFill>
              </a:rPr>
              <a:t>Current shoreline</a:t>
            </a:r>
          </a:p>
        </p:txBody>
      </p:sp>
      <p:sp>
        <p:nvSpPr>
          <p:cNvPr id="11" name="Arrow: Right 10">
            <a:extLst>
              <a:ext uri="{FF2B5EF4-FFF2-40B4-BE49-F238E27FC236}">
                <a16:creationId xmlns:a16="http://schemas.microsoft.com/office/drawing/2014/main" id="{306E310A-39BA-E2BF-D0F8-49A90409E587}"/>
              </a:ext>
            </a:extLst>
          </p:cNvPr>
          <p:cNvSpPr/>
          <p:nvPr/>
        </p:nvSpPr>
        <p:spPr>
          <a:xfrm rot="10800000">
            <a:off x="4124896" y="5280712"/>
            <a:ext cx="3799360" cy="6889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F027C0C-FC49-927B-645E-CD06CB44DF27}"/>
              </a:ext>
            </a:extLst>
          </p:cNvPr>
          <p:cNvSpPr txBox="1"/>
          <p:nvPr/>
        </p:nvSpPr>
        <p:spPr>
          <a:xfrm>
            <a:off x="7924258" y="5490856"/>
            <a:ext cx="2374491" cy="646331"/>
          </a:xfrm>
          <a:prstGeom prst="rect">
            <a:avLst/>
          </a:prstGeom>
          <a:noFill/>
        </p:spPr>
        <p:txBody>
          <a:bodyPr wrap="square" rtlCol="0">
            <a:spAutoFit/>
          </a:bodyPr>
          <a:lstStyle/>
          <a:p>
            <a:pPr algn="ctr"/>
            <a:r>
              <a:rPr lang="en-US" dirty="0">
                <a:solidFill>
                  <a:srgbClr val="FF0000"/>
                </a:solidFill>
              </a:rPr>
              <a:t>Property line marker from survey</a:t>
            </a:r>
          </a:p>
        </p:txBody>
      </p:sp>
      <p:sp>
        <p:nvSpPr>
          <p:cNvPr id="2" name="Oval 1">
            <a:extLst>
              <a:ext uri="{FF2B5EF4-FFF2-40B4-BE49-F238E27FC236}">
                <a16:creationId xmlns:a16="http://schemas.microsoft.com/office/drawing/2014/main" id="{E51A2DBD-9ACF-AEE8-ED62-7B91C699A435}"/>
              </a:ext>
            </a:extLst>
          </p:cNvPr>
          <p:cNvSpPr/>
          <p:nvPr/>
        </p:nvSpPr>
        <p:spPr>
          <a:xfrm>
            <a:off x="7441324" y="3011214"/>
            <a:ext cx="2159876" cy="2159876"/>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4056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3DC459-717F-367B-A486-7094B89F01AA}"/>
              </a:ext>
            </a:extLst>
          </p:cNvPr>
          <p:cNvSpPr>
            <a:spLocks noGrp="1"/>
          </p:cNvSpPr>
          <p:nvPr>
            <p:ph type="sldNum" sz="quarter" idx="4"/>
          </p:nvPr>
        </p:nvSpPr>
        <p:spPr/>
        <p:txBody>
          <a:bodyPr/>
          <a:lstStyle/>
          <a:p>
            <a:fld id="{EA87306C-81BA-4795-A5CA-9392456A8C1E}" type="slidenum">
              <a:rPr lang="en-US" smtClean="0"/>
              <a:pPr/>
              <a:t>14</a:t>
            </a:fld>
            <a:endParaRPr lang="en-US" dirty="0"/>
          </a:p>
        </p:txBody>
      </p:sp>
      <p:pic>
        <p:nvPicPr>
          <p:cNvPr id="3" name="Picture 2" descr="Diagram of a shoreline diagram&#10;&#10;Description automatically generated">
            <a:extLst>
              <a:ext uri="{FF2B5EF4-FFF2-40B4-BE49-F238E27FC236}">
                <a16:creationId xmlns:a16="http://schemas.microsoft.com/office/drawing/2014/main" id="{44283120-EDB2-953E-D133-D63A674AF741}"/>
              </a:ext>
            </a:extLst>
          </p:cNvPr>
          <p:cNvPicPr>
            <a:picLocks noChangeAspect="1"/>
          </p:cNvPicPr>
          <p:nvPr/>
        </p:nvPicPr>
        <p:blipFill>
          <a:blip r:embed="rId3"/>
          <a:srcRect t="19276" b="6917"/>
          <a:stretch/>
        </p:blipFill>
        <p:spPr>
          <a:xfrm>
            <a:off x="1050753" y="1057658"/>
            <a:ext cx="10158022" cy="5520122"/>
          </a:xfrm>
          <a:prstGeom prst="rect">
            <a:avLst/>
          </a:prstGeom>
        </p:spPr>
      </p:pic>
      <p:sp>
        <p:nvSpPr>
          <p:cNvPr id="4" name="TextBox 3">
            <a:extLst>
              <a:ext uri="{FF2B5EF4-FFF2-40B4-BE49-F238E27FC236}">
                <a16:creationId xmlns:a16="http://schemas.microsoft.com/office/drawing/2014/main" id="{0440902D-9EEF-FC8D-CC26-741568F07155}"/>
              </a:ext>
            </a:extLst>
          </p:cNvPr>
          <p:cNvSpPr txBox="1"/>
          <p:nvPr/>
        </p:nvSpPr>
        <p:spPr>
          <a:xfrm>
            <a:off x="561598" y="349772"/>
            <a:ext cx="10792202" cy="707886"/>
          </a:xfrm>
          <a:prstGeom prst="rect">
            <a:avLst/>
          </a:prstGeom>
          <a:noFill/>
        </p:spPr>
        <p:txBody>
          <a:bodyPr wrap="square" rtlCol="0">
            <a:spAutoFit/>
          </a:bodyPr>
          <a:lstStyle/>
          <a:p>
            <a:pPr algn="ctr"/>
            <a:r>
              <a:rPr lang="en-US" sz="4000" dirty="0"/>
              <a:t>Yardley Shoreline Erosion</a:t>
            </a:r>
          </a:p>
        </p:txBody>
      </p:sp>
      <p:sp>
        <p:nvSpPr>
          <p:cNvPr id="5" name="Arrow: Right 4">
            <a:extLst>
              <a:ext uri="{FF2B5EF4-FFF2-40B4-BE49-F238E27FC236}">
                <a16:creationId xmlns:a16="http://schemas.microsoft.com/office/drawing/2014/main" id="{90ADBA95-2C7C-F26F-9A61-2D0FE05921C1}"/>
              </a:ext>
            </a:extLst>
          </p:cNvPr>
          <p:cNvSpPr/>
          <p:nvPr/>
        </p:nvSpPr>
        <p:spPr>
          <a:xfrm rot="10800000">
            <a:off x="7305029" y="1370895"/>
            <a:ext cx="1376615" cy="6889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B860CA-B387-232D-F0F7-F3B1A3A35B45}"/>
              </a:ext>
            </a:extLst>
          </p:cNvPr>
          <p:cNvSpPr txBox="1"/>
          <p:nvPr/>
        </p:nvSpPr>
        <p:spPr>
          <a:xfrm>
            <a:off x="6806090" y="2078781"/>
            <a:ext cx="2374491" cy="923330"/>
          </a:xfrm>
          <a:prstGeom prst="rect">
            <a:avLst/>
          </a:prstGeom>
          <a:noFill/>
        </p:spPr>
        <p:txBody>
          <a:bodyPr wrap="square" rtlCol="0">
            <a:spAutoFit/>
          </a:bodyPr>
          <a:lstStyle/>
          <a:p>
            <a:pPr algn="ctr"/>
            <a:r>
              <a:rPr lang="en-US" dirty="0">
                <a:solidFill>
                  <a:srgbClr val="FF0000"/>
                </a:solidFill>
              </a:rPr>
              <a:t>Shoreline has </a:t>
            </a:r>
          </a:p>
          <a:p>
            <a:pPr algn="ctr"/>
            <a:r>
              <a:rPr lang="en-US" dirty="0">
                <a:solidFill>
                  <a:srgbClr val="FF0000"/>
                </a:solidFill>
              </a:rPr>
              <a:t>receded/eroded </a:t>
            </a:r>
          </a:p>
          <a:p>
            <a:pPr algn="ctr"/>
            <a:r>
              <a:rPr lang="en-US" dirty="0">
                <a:solidFill>
                  <a:srgbClr val="FF0000"/>
                </a:solidFill>
              </a:rPr>
              <a:t>approx. 3-4 ft</a:t>
            </a:r>
          </a:p>
        </p:txBody>
      </p:sp>
    </p:spTree>
    <p:extLst>
      <p:ext uri="{BB962C8B-B14F-4D97-AF65-F5344CB8AC3E}">
        <p14:creationId xmlns:p14="http://schemas.microsoft.com/office/powerpoint/2010/main" val="107199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3DC459-717F-367B-A486-7094B89F01AA}"/>
              </a:ext>
            </a:extLst>
          </p:cNvPr>
          <p:cNvSpPr>
            <a:spLocks noGrp="1"/>
          </p:cNvSpPr>
          <p:nvPr>
            <p:ph type="sldNum" sz="quarter" idx="4"/>
          </p:nvPr>
        </p:nvSpPr>
        <p:spPr/>
        <p:txBody>
          <a:bodyPr/>
          <a:lstStyle/>
          <a:p>
            <a:fld id="{EA87306C-81BA-4795-A5CA-9392456A8C1E}" type="slidenum">
              <a:rPr lang="en-US" smtClean="0"/>
              <a:pPr/>
              <a:t>15</a:t>
            </a:fld>
            <a:endParaRPr lang="en-US" dirty="0"/>
          </a:p>
        </p:txBody>
      </p:sp>
      <p:pic>
        <p:nvPicPr>
          <p:cNvPr id="3" name="Picture 2" descr="Diagram of a shoreline diagram&#10;&#10;Description automatically generated">
            <a:extLst>
              <a:ext uri="{FF2B5EF4-FFF2-40B4-BE49-F238E27FC236}">
                <a16:creationId xmlns:a16="http://schemas.microsoft.com/office/drawing/2014/main" id="{44283120-EDB2-953E-D133-D63A674AF741}"/>
              </a:ext>
            </a:extLst>
          </p:cNvPr>
          <p:cNvPicPr>
            <a:picLocks noChangeAspect="1"/>
          </p:cNvPicPr>
          <p:nvPr/>
        </p:nvPicPr>
        <p:blipFill>
          <a:blip r:embed="rId3"/>
          <a:srcRect t="19276" b="6917"/>
          <a:stretch/>
        </p:blipFill>
        <p:spPr>
          <a:xfrm>
            <a:off x="1050753" y="1057658"/>
            <a:ext cx="10158022" cy="5520122"/>
          </a:xfrm>
          <a:prstGeom prst="rect">
            <a:avLst/>
          </a:prstGeom>
        </p:spPr>
      </p:pic>
      <p:sp>
        <p:nvSpPr>
          <p:cNvPr id="4" name="TextBox 3">
            <a:extLst>
              <a:ext uri="{FF2B5EF4-FFF2-40B4-BE49-F238E27FC236}">
                <a16:creationId xmlns:a16="http://schemas.microsoft.com/office/drawing/2014/main" id="{0440902D-9EEF-FC8D-CC26-741568F07155}"/>
              </a:ext>
            </a:extLst>
          </p:cNvPr>
          <p:cNvSpPr txBox="1"/>
          <p:nvPr/>
        </p:nvSpPr>
        <p:spPr>
          <a:xfrm>
            <a:off x="372406" y="352944"/>
            <a:ext cx="10792202" cy="707886"/>
          </a:xfrm>
          <a:prstGeom prst="rect">
            <a:avLst/>
          </a:prstGeom>
          <a:noFill/>
        </p:spPr>
        <p:txBody>
          <a:bodyPr wrap="square" rtlCol="0">
            <a:spAutoFit/>
          </a:bodyPr>
          <a:lstStyle/>
          <a:p>
            <a:pPr algn="ctr"/>
            <a:r>
              <a:rPr lang="en-US" sz="4000" dirty="0"/>
              <a:t>Yardley Shoreline Slope</a:t>
            </a:r>
          </a:p>
        </p:txBody>
      </p:sp>
      <p:sp>
        <p:nvSpPr>
          <p:cNvPr id="2" name="Arrow: Right 1">
            <a:extLst>
              <a:ext uri="{FF2B5EF4-FFF2-40B4-BE49-F238E27FC236}">
                <a16:creationId xmlns:a16="http://schemas.microsoft.com/office/drawing/2014/main" id="{172AC469-AEEF-E52B-C554-5999A36A7979}"/>
              </a:ext>
            </a:extLst>
          </p:cNvPr>
          <p:cNvSpPr/>
          <p:nvPr/>
        </p:nvSpPr>
        <p:spPr>
          <a:xfrm>
            <a:off x="3510113" y="3775552"/>
            <a:ext cx="1376615" cy="6889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634CBE7-1832-2678-CCE8-3200DF707EC6}"/>
              </a:ext>
            </a:extLst>
          </p:cNvPr>
          <p:cNvSpPr txBox="1"/>
          <p:nvPr/>
        </p:nvSpPr>
        <p:spPr>
          <a:xfrm>
            <a:off x="3055418" y="4464500"/>
            <a:ext cx="2180255" cy="1200329"/>
          </a:xfrm>
          <a:prstGeom prst="rect">
            <a:avLst/>
          </a:prstGeom>
          <a:noFill/>
        </p:spPr>
        <p:txBody>
          <a:bodyPr wrap="square" rtlCol="0">
            <a:spAutoFit/>
          </a:bodyPr>
          <a:lstStyle/>
          <a:p>
            <a:pPr algn="ctr"/>
            <a:r>
              <a:rPr lang="en-US" dirty="0">
                <a:solidFill>
                  <a:srgbClr val="FF0000"/>
                </a:solidFill>
              </a:rPr>
              <a:t>Required 1:4 slope is now gone, replaced by 1ft + vertical drop</a:t>
            </a:r>
          </a:p>
        </p:txBody>
      </p:sp>
    </p:spTree>
    <p:extLst>
      <p:ext uri="{BB962C8B-B14F-4D97-AF65-F5344CB8AC3E}">
        <p14:creationId xmlns:p14="http://schemas.microsoft.com/office/powerpoint/2010/main" val="2141547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65AB0FC-9FCD-FDB2-1D84-F3D855D83877}"/>
              </a:ext>
            </a:extLst>
          </p:cNvPr>
          <p:cNvPicPr>
            <a:picLocks noGrp="1" noChangeAspect="1"/>
          </p:cNvPicPr>
          <p:nvPr>
            <p:ph type="pic" sz="quarter" idx="10"/>
          </p:nvPr>
        </p:nvPicPr>
        <p:blipFill>
          <a:blip r:embed="rId3"/>
          <a:srcRect/>
          <a:stretch/>
        </p:blipFill>
        <p:spPr>
          <a:xfrm>
            <a:off x="0" y="0"/>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224747" y="2365057"/>
            <a:ext cx="4377400" cy="2160644"/>
          </a:xfrm>
          <a:noFill/>
        </p:spPr>
        <p:txBody>
          <a:bodyPr/>
          <a:lstStyle/>
          <a:p>
            <a:r>
              <a:rPr lang="en-US" dirty="0">
                <a:effectLst>
                  <a:outerShdw blurRad="50800" dist="38100" dir="2700000" algn="tl" rotWithShape="0">
                    <a:prstClr val="black">
                      <a:alpha val="40000"/>
                    </a:prstClr>
                  </a:outerShdw>
                </a:effectLst>
              </a:rPr>
              <a:t>Shoreline restoration steps</a:t>
            </a:r>
          </a:p>
        </p:txBody>
      </p:sp>
      <p:sp>
        <p:nvSpPr>
          <p:cNvPr id="4" name="Text Placeholder 3">
            <a:extLst>
              <a:ext uri="{FF2B5EF4-FFF2-40B4-BE49-F238E27FC236}">
                <a16:creationId xmlns:a16="http://schemas.microsoft.com/office/drawing/2014/main" id="{39D3AADE-5119-8CE2-0DD5-2BD7E3403288}"/>
              </a:ext>
            </a:extLst>
          </p:cNvPr>
          <p:cNvSpPr>
            <a:spLocks noGrp="1"/>
          </p:cNvSpPr>
          <p:nvPr>
            <p:ph type="body" sz="quarter" idx="11"/>
          </p:nvPr>
        </p:nvSpPr>
        <p:spPr>
          <a:xfrm>
            <a:off x="7805295" y="1452254"/>
            <a:ext cx="3987311" cy="4359265"/>
          </a:xfrm>
        </p:spPr>
        <p:txBody>
          <a:bodyPr/>
          <a:lstStyle/>
          <a:p>
            <a:pPr marL="285750" indent="-285750">
              <a:buFont typeface="Arial" panose="020B0604020202020204" pitchFamily="34" charset="0"/>
              <a:buChar char="•"/>
            </a:pPr>
            <a:r>
              <a:rPr lang="en-US" sz="2000" dirty="0"/>
              <a:t>Use of dredged sediment or imported fill to </a:t>
            </a:r>
            <a:r>
              <a:rPr lang="en-US" sz="2000" b="1" dirty="0"/>
              <a:t>rebuild shore</a:t>
            </a:r>
          </a:p>
          <a:p>
            <a:pPr marL="285750" indent="-285750">
              <a:buFont typeface="Arial" panose="020B0604020202020204" pitchFamily="34" charset="0"/>
              <a:buChar char="•"/>
            </a:pPr>
            <a:r>
              <a:rPr lang="en-US" sz="2000" dirty="0"/>
              <a:t>Fill held in place with textile fabric/bag system or rocks and </a:t>
            </a:r>
            <a:r>
              <a:rPr lang="en-US" sz="2000" b="1" dirty="0"/>
              <a:t>anchored in place</a:t>
            </a:r>
          </a:p>
          <a:p>
            <a:pPr marL="285750" indent="-285750">
              <a:buFont typeface="Arial" panose="020B0604020202020204" pitchFamily="34" charset="0"/>
              <a:buChar char="•"/>
            </a:pPr>
            <a:r>
              <a:rPr lang="en-US" sz="2000" dirty="0"/>
              <a:t>Restoration of grade and </a:t>
            </a:r>
            <a:r>
              <a:rPr lang="en-US" sz="2000" b="1" dirty="0"/>
              <a:t>proper slope</a:t>
            </a:r>
          </a:p>
          <a:p>
            <a:pPr marL="285750" indent="-285750">
              <a:buFont typeface="Arial" panose="020B0604020202020204" pitchFamily="34" charset="0"/>
              <a:buChar char="•"/>
            </a:pPr>
            <a:r>
              <a:rPr lang="en-US" sz="2000" dirty="0"/>
              <a:t>Sod or littoral plantings installed over system for </a:t>
            </a:r>
            <a:r>
              <a:rPr lang="en-US" sz="2000" b="1" dirty="0"/>
              <a:t>vegetative erosion control</a:t>
            </a:r>
          </a:p>
          <a:p>
            <a:pPr marL="285750" indent="-285750">
              <a:buFont typeface="Arial" panose="020B0604020202020204" pitchFamily="34" charset="0"/>
              <a:buChar char="•"/>
            </a:pPr>
            <a:r>
              <a:rPr lang="en-US" sz="2000" dirty="0"/>
              <a:t>Continued </a:t>
            </a:r>
            <a:r>
              <a:rPr lang="en-US" sz="2000" b="1" dirty="0"/>
              <a:t>maintenance to retain </a:t>
            </a:r>
            <a:r>
              <a:rPr lang="en-US" sz="2000" dirty="0"/>
              <a:t>repaired new shoreline/slope and prevent future erosion</a:t>
            </a:r>
          </a:p>
        </p:txBody>
      </p:sp>
      <p:sp>
        <p:nvSpPr>
          <p:cNvPr id="20" name="Slide Number Placeholder 19">
            <a:extLst>
              <a:ext uri="{FF2B5EF4-FFF2-40B4-BE49-F238E27FC236}">
                <a16:creationId xmlns:a16="http://schemas.microsoft.com/office/drawing/2014/main" id="{DA9558D5-EB6D-C2EA-C5E2-790769448541}"/>
              </a:ext>
            </a:extLst>
          </p:cNvPr>
          <p:cNvSpPr>
            <a:spLocks noGrp="1"/>
          </p:cNvSpPr>
          <p:nvPr>
            <p:ph type="sldNum" sz="quarter" idx="4"/>
          </p:nvPr>
        </p:nvSpPr>
        <p:spPr/>
        <p:txBody>
          <a:bodyPr/>
          <a:lstStyle/>
          <a:p>
            <a:fld id="{EA87306C-81BA-4795-A5CA-9392456A8C1E}" type="slidenum">
              <a:rPr lang="en-US" smtClean="0"/>
              <a:pPr/>
              <a:t>16</a:t>
            </a:fld>
            <a:endParaRPr lang="en-US" dirty="0"/>
          </a:p>
        </p:txBody>
      </p:sp>
    </p:spTree>
    <p:extLst>
      <p:ext uri="{BB962C8B-B14F-4D97-AF65-F5344CB8AC3E}">
        <p14:creationId xmlns:p14="http://schemas.microsoft.com/office/powerpoint/2010/main" val="276158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2043CB3-AD0D-5A7B-5486-7E0049A7CCAF}"/>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BF8BD623-F695-8A6D-326B-9B5C618FCC68}"/>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0021B60F-1FB5-628F-0D7D-DA90C5E5613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F8FD6F7-8C6C-BE65-DD8C-647205D61568}"/>
              </a:ext>
            </a:extLst>
          </p:cNvPr>
          <p:cNvSpPr>
            <a:spLocks noGrp="1"/>
          </p:cNvSpPr>
          <p:nvPr>
            <p:ph type="body" sz="quarter" idx="11"/>
          </p:nvPr>
        </p:nvSpPr>
        <p:spPr/>
        <p:txBody>
          <a:bodyPr/>
          <a:lstStyle/>
          <a:p>
            <a:r>
              <a:rPr lang="en-US" dirty="0"/>
              <a:t>Do we want a slide (or two) showing the two basic techniques we are considering? Geo-Tubes vs. </a:t>
            </a:r>
            <a:r>
              <a:rPr lang="en-US" dirty="0" err="1"/>
              <a:t>DredgeSOX</a:t>
            </a:r>
            <a:endParaRPr lang="en-US" dirty="0"/>
          </a:p>
          <a:p>
            <a:r>
              <a:rPr lang="en-US" dirty="0"/>
              <a:t>(Might be better easier to explain with comparison grid?) Or do we keep as-is, which is a very high overview. This might not be the place for nitty-gritty production details—maybe the next round? May depend on how the board plans to approach with the community</a:t>
            </a:r>
          </a:p>
          <a:p>
            <a:r>
              <a:rPr lang="en-US" dirty="0"/>
              <a:t>If so, should move </a:t>
            </a:r>
            <a:r>
              <a:rPr lang="en-US" dirty="0" err="1"/>
              <a:t>DredgeSOX</a:t>
            </a:r>
            <a:r>
              <a:rPr lang="en-US" dirty="0"/>
              <a:t> slide to this section and out of/eliminate recommendation section</a:t>
            </a:r>
          </a:p>
        </p:txBody>
      </p:sp>
      <p:sp>
        <p:nvSpPr>
          <p:cNvPr id="6" name="Slide Number Placeholder 5">
            <a:extLst>
              <a:ext uri="{FF2B5EF4-FFF2-40B4-BE49-F238E27FC236}">
                <a16:creationId xmlns:a16="http://schemas.microsoft.com/office/drawing/2014/main" id="{E48B5081-8774-B96E-949E-839866B1D63E}"/>
              </a:ext>
            </a:extLst>
          </p:cNvPr>
          <p:cNvSpPr>
            <a:spLocks noGrp="1"/>
          </p:cNvSpPr>
          <p:nvPr>
            <p:ph type="sldNum" sz="quarter" idx="4"/>
          </p:nvPr>
        </p:nvSpPr>
        <p:spPr/>
        <p:txBody>
          <a:bodyPr/>
          <a:lstStyle/>
          <a:p>
            <a:fld id="{EA87306C-81BA-4795-A5CA-9392456A8C1E}" type="slidenum">
              <a:rPr lang="en-US" smtClean="0"/>
              <a:pPr/>
              <a:t>17</a:t>
            </a:fld>
            <a:endParaRPr lang="en-US" dirty="0"/>
          </a:p>
        </p:txBody>
      </p:sp>
    </p:spTree>
    <p:extLst>
      <p:ext uri="{BB962C8B-B14F-4D97-AF65-F5344CB8AC3E}">
        <p14:creationId xmlns:p14="http://schemas.microsoft.com/office/powerpoint/2010/main" val="3527799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3DC459-717F-367B-A486-7094B89F01AA}"/>
              </a:ext>
            </a:extLst>
          </p:cNvPr>
          <p:cNvSpPr>
            <a:spLocks noGrp="1"/>
          </p:cNvSpPr>
          <p:nvPr>
            <p:ph type="sldNum" sz="quarter" idx="4"/>
          </p:nvPr>
        </p:nvSpPr>
        <p:spPr/>
        <p:txBody>
          <a:bodyPr/>
          <a:lstStyle/>
          <a:p>
            <a:fld id="{EA87306C-81BA-4795-A5CA-9392456A8C1E}" type="slidenum">
              <a:rPr lang="en-US" smtClean="0"/>
              <a:pPr/>
              <a:t>18</a:t>
            </a:fld>
            <a:endParaRPr lang="en-US" dirty="0"/>
          </a:p>
        </p:txBody>
      </p:sp>
      <p:sp>
        <p:nvSpPr>
          <p:cNvPr id="4" name="TextBox 3">
            <a:extLst>
              <a:ext uri="{FF2B5EF4-FFF2-40B4-BE49-F238E27FC236}">
                <a16:creationId xmlns:a16="http://schemas.microsoft.com/office/drawing/2014/main" id="{0440902D-9EEF-FC8D-CC26-741568F07155}"/>
              </a:ext>
            </a:extLst>
          </p:cNvPr>
          <p:cNvSpPr txBox="1"/>
          <p:nvPr/>
        </p:nvSpPr>
        <p:spPr>
          <a:xfrm>
            <a:off x="1519710" y="368710"/>
            <a:ext cx="9185076" cy="707886"/>
          </a:xfrm>
          <a:prstGeom prst="rect">
            <a:avLst/>
          </a:prstGeom>
          <a:noFill/>
        </p:spPr>
        <p:txBody>
          <a:bodyPr wrap="square" rtlCol="0">
            <a:spAutoFit/>
          </a:bodyPr>
          <a:lstStyle/>
          <a:p>
            <a:pPr algn="ctr"/>
            <a:r>
              <a:rPr lang="en-US" sz="4000" dirty="0"/>
              <a:t>Restoration</a:t>
            </a:r>
          </a:p>
        </p:txBody>
      </p:sp>
      <p:pic>
        <p:nvPicPr>
          <p:cNvPr id="8" name="Picture 7" descr="A street with a body of water and a person walking on the side&#10;&#10;Description automatically generated">
            <a:extLst>
              <a:ext uri="{FF2B5EF4-FFF2-40B4-BE49-F238E27FC236}">
                <a16:creationId xmlns:a16="http://schemas.microsoft.com/office/drawing/2014/main" id="{143C0465-6876-8334-5C73-B6D2E2445630}"/>
              </a:ext>
            </a:extLst>
          </p:cNvPr>
          <p:cNvPicPr>
            <a:picLocks noChangeAspect="1"/>
          </p:cNvPicPr>
          <p:nvPr/>
        </p:nvPicPr>
        <p:blipFill>
          <a:blip r:embed="rId3"/>
          <a:stretch>
            <a:fillRect/>
          </a:stretch>
        </p:blipFill>
        <p:spPr>
          <a:xfrm>
            <a:off x="4037223" y="1076596"/>
            <a:ext cx="4117554" cy="5487182"/>
          </a:xfrm>
          <a:prstGeom prst="rect">
            <a:avLst/>
          </a:prstGeom>
        </p:spPr>
      </p:pic>
      <p:sp>
        <p:nvSpPr>
          <p:cNvPr id="2" name="Title 46">
            <a:extLst>
              <a:ext uri="{FF2B5EF4-FFF2-40B4-BE49-F238E27FC236}">
                <a16:creationId xmlns:a16="http://schemas.microsoft.com/office/drawing/2014/main" id="{F084C710-E3B3-DF40-4CAC-F89510B1DBF4}"/>
              </a:ext>
            </a:extLst>
          </p:cNvPr>
          <p:cNvSpPr>
            <a:spLocks noGrp="1"/>
          </p:cNvSpPr>
          <p:nvPr>
            <p:ph type="title"/>
          </p:nvPr>
        </p:nvSpPr>
        <p:spPr>
          <a:xfrm>
            <a:off x="7069017" y="2348678"/>
            <a:ext cx="4377400" cy="2160644"/>
          </a:xfrm>
        </p:spPr>
        <p:txBody>
          <a:bodyPr/>
          <a:lstStyle/>
          <a:p>
            <a:r>
              <a:rPr lang="en-US" dirty="0">
                <a:solidFill>
                  <a:schemeClr val="accent4"/>
                </a:solidFill>
              </a:rPr>
              <a:t>BEFORE</a:t>
            </a:r>
          </a:p>
        </p:txBody>
      </p:sp>
    </p:spTree>
    <p:extLst>
      <p:ext uri="{BB962C8B-B14F-4D97-AF65-F5344CB8AC3E}">
        <p14:creationId xmlns:p14="http://schemas.microsoft.com/office/powerpoint/2010/main" val="1971179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3DC459-717F-367B-A486-7094B89F01AA}"/>
              </a:ext>
            </a:extLst>
          </p:cNvPr>
          <p:cNvSpPr>
            <a:spLocks noGrp="1"/>
          </p:cNvSpPr>
          <p:nvPr>
            <p:ph type="sldNum" sz="quarter" idx="4"/>
          </p:nvPr>
        </p:nvSpPr>
        <p:spPr/>
        <p:txBody>
          <a:bodyPr/>
          <a:lstStyle/>
          <a:p>
            <a:fld id="{EA87306C-81BA-4795-A5CA-9392456A8C1E}" type="slidenum">
              <a:rPr lang="en-US" smtClean="0"/>
              <a:pPr/>
              <a:t>19</a:t>
            </a:fld>
            <a:endParaRPr lang="en-US" dirty="0"/>
          </a:p>
        </p:txBody>
      </p:sp>
      <p:pic>
        <p:nvPicPr>
          <p:cNvPr id="8" name="Picture 7">
            <a:extLst>
              <a:ext uri="{FF2B5EF4-FFF2-40B4-BE49-F238E27FC236}">
                <a16:creationId xmlns:a16="http://schemas.microsoft.com/office/drawing/2014/main" id="{143C0465-6876-8334-5C73-B6D2E2445630}"/>
              </a:ext>
            </a:extLst>
          </p:cNvPr>
          <p:cNvPicPr>
            <a:picLocks noChangeAspect="1"/>
          </p:cNvPicPr>
          <p:nvPr/>
        </p:nvPicPr>
        <p:blipFill>
          <a:blip r:embed="rId3"/>
          <a:srcRect/>
          <a:stretch/>
        </p:blipFill>
        <p:spPr>
          <a:xfrm>
            <a:off x="4041558" y="1076596"/>
            <a:ext cx="4108884" cy="5487182"/>
          </a:xfrm>
          <a:prstGeom prst="rect">
            <a:avLst/>
          </a:prstGeom>
        </p:spPr>
      </p:pic>
      <p:sp>
        <p:nvSpPr>
          <p:cNvPr id="2" name="TextBox 1">
            <a:extLst>
              <a:ext uri="{FF2B5EF4-FFF2-40B4-BE49-F238E27FC236}">
                <a16:creationId xmlns:a16="http://schemas.microsoft.com/office/drawing/2014/main" id="{EFA5B8BE-CB9D-32F7-2B4B-37F2791E7EB8}"/>
              </a:ext>
            </a:extLst>
          </p:cNvPr>
          <p:cNvSpPr txBox="1"/>
          <p:nvPr/>
        </p:nvSpPr>
        <p:spPr>
          <a:xfrm>
            <a:off x="1519710" y="368710"/>
            <a:ext cx="9185076" cy="707886"/>
          </a:xfrm>
          <a:prstGeom prst="rect">
            <a:avLst/>
          </a:prstGeom>
          <a:noFill/>
        </p:spPr>
        <p:txBody>
          <a:bodyPr wrap="square" rtlCol="0">
            <a:spAutoFit/>
          </a:bodyPr>
          <a:lstStyle/>
          <a:p>
            <a:pPr algn="ctr"/>
            <a:r>
              <a:rPr lang="en-US" sz="4000" dirty="0"/>
              <a:t>Restoration</a:t>
            </a:r>
          </a:p>
        </p:txBody>
      </p:sp>
      <p:sp>
        <p:nvSpPr>
          <p:cNvPr id="3" name="Title 46">
            <a:extLst>
              <a:ext uri="{FF2B5EF4-FFF2-40B4-BE49-F238E27FC236}">
                <a16:creationId xmlns:a16="http://schemas.microsoft.com/office/drawing/2014/main" id="{3958DA97-DEF6-1529-8BA9-D749AB40D7CC}"/>
              </a:ext>
            </a:extLst>
          </p:cNvPr>
          <p:cNvSpPr>
            <a:spLocks noGrp="1"/>
          </p:cNvSpPr>
          <p:nvPr>
            <p:ph type="title"/>
          </p:nvPr>
        </p:nvSpPr>
        <p:spPr>
          <a:xfrm>
            <a:off x="7068312" y="2348678"/>
            <a:ext cx="4377400" cy="2160644"/>
          </a:xfrm>
        </p:spPr>
        <p:txBody>
          <a:bodyPr/>
          <a:lstStyle/>
          <a:p>
            <a:r>
              <a:rPr lang="en-US" dirty="0">
                <a:solidFill>
                  <a:schemeClr val="accent4"/>
                </a:solidFill>
              </a:rPr>
              <a:t>DURING</a:t>
            </a:r>
          </a:p>
        </p:txBody>
      </p:sp>
    </p:spTree>
    <p:extLst>
      <p:ext uri="{BB962C8B-B14F-4D97-AF65-F5344CB8AC3E}">
        <p14:creationId xmlns:p14="http://schemas.microsoft.com/office/powerpoint/2010/main" val="2767927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147929-8D39-DAA9-C3C5-4829D9C31C27}"/>
              </a:ext>
            </a:extLst>
          </p:cNvPr>
          <p:cNvSpPr>
            <a:spLocks noGrp="1"/>
          </p:cNvSpPr>
          <p:nvPr>
            <p:ph type="title"/>
          </p:nvPr>
        </p:nvSpPr>
        <p:spPr>
          <a:xfrm>
            <a:off x="1199909" y="2335192"/>
            <a:ext cx="9792182" cy="2187616"/>
          </a:xfrm>
        </p:spPr>
        <p:txBody>
          <a:bodyPr/>
          <a:lstStyle/>
          <a:p>
            <a:r>
              <a:rPr lang="en-US" dirty="0">
                <a:solidFill>
                  <a:schemeClr val="accent6"/>
                </a:solidFill>
                <a:effectLst>
                  <a:outerShdw blurRad="50800" dist="38100" dir="10800000" algn="r" rotWithShape="0">
                    <a:prstClr val="black">
                      <a:alpha val="40000"/>
                    </a:prstClr>
                  </a:outerShdw>
                </a:effectLst>
              </a:rPr>
              <a:t>background</a:t>
            </a:r>
            <a:endParaRPr lang="en-US" sz="2000" cap="none" dirty="0">
              <a:solidFill>
                <a:schemeClr val="accent6"/>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94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3DC459-717F-367B-A486-7094B89F01AA}"/>
              </a:ext>
            </a:extLst>
          </p:cNvPr>
          <p:cNvSpPr>
            <a:spLocks noGrp="1"/>
          </p:cNvSpPr>
          <p:nvPr>
            <p:ph type="sldNum" sz="quarter" idx="4"/>
          </p:nvPr>
        </p:nvSpPr>
        <p:spPr/>
        <p:txBody>
          <a:bodyPr/>
          <a:lstStyle/>
          <a:p>
            <a:fld id="{EA87306C-81BA-4795-A5CA-9392456A8C1E}" type="slidenum">
              <a:rPr lang="en-US" smtClean="0"/>
              <a:pPr/>
              <a:t>20</a:t>
            </a:fld>
            <a:endParaRPr lang="en-US" dirty="0"/>
          </a:p>
        </p:txBody>
      </p:sp>
      <p:pic>
        <p:nvPicPr>
          <p:cNvPr id="8" name="Picture 7">
            <a:extLst>
              <a:ext uri="{FF2B5EF4-FFF2-40B4-BE49-F238E27FC236}">
                <a16:creationId xmlns:a16="http://schemas.microsoft.com/office/drawing/2014/main" id="{143C0465-6876-8334-5C73-B6D2E2445630}"/>
              </a:ext>
            </a:extLst>
          </p:cNvPr>
          <p:cNvPicPr>
            <a:picLocks noChangeAspect="1"/>
          </p:cNvPicPr>
          <p:nvPr/>
        </p:nvPicPr>
        <p:blipFill>
          <a:blip r:embed="rId3"/>
          <a:srcRect/>
          <a:stretch/>
        </p:blipFill>
        <p:spPr>
          <a:xfrm>
            <a:off x="4038307" y="1076596"/>
            <a:ext cx="4115386" cy="5487182"/>
          </a:xfrm>
          <a:prstGeom prst="rect">
            <a:avLst/>
          </a:prstGeom>
        </p:spPr>
      </p:pic>
      <p:sp>
        <p:nvSpPr>
          <p:cNvPr id="2" name="TextBox 1">
            <a:extLst>
              <a:ext uri="{FF2B5EF4-FFF2-40B4-BE49-F238E27FC236}">
                <a16:creationId xmlns:a16="http://schemas.microsoft.com/office/drawing/2014/main" id="{B966678B-58DB-7644-8792-84629792BDB1}"/>
              </a:ext>
            </a:extLst>
          </p:cNvPr>
          <p:cNvSpPr txBox="1"/>
          <p:nvPr/>
        </p:nvSpPr>
        <p:spPr>
          <a:xfrm>
            <a:off x="1519710" y="368710"/>
            <a:ext cx="9185076" cy="707886"/>
          </a:xfrm>
          <a:prstGeom prst="rect">
            <a:avLst/>
          </a:prstGeom>
          <a:noFill/>
        </p:spPr>
        <p:txBody>
          <a:bodyPr wrap="square" rtlCol="0">
            <a:spAutoFit/>
          </a:bodyPr>
          <a:lstStyle/>
          <a:p>
            <a:pPr algn="ctr"/>
            <a:r>
              <a:rPr lang="en-US" sz="4000" dirty="0"/>
              <a:t>Restoration</a:t>
            </a:r>
          </a:p>
        </p:txBody>
      </p:sp>
      <p:sp>
        <p:nvSpPr>
          <p:cNvPr id="3" name="Title 46">
            <a:extLst>
              <a:ext uri="{FF2B5EF4-FFF2-40B4-BE49-F238E27FC236}">
                <a16:creationId xmlns:a16="http://schemas.microsoft.com/office/drawing/2014/main" id="{80D35E2B-4D50-C2C6-C8A8-79DC85D2AB1A}"/>
              </a:ext>
            </a:extLst>
          </p:cNvPr>
          <p:cNvSpPr>
            <a:spLocks noGrp="1"/>
          </p:cNvSpPr>
          <p:nvPr>
            <p:ph type="title"/>
          </p:nvPr>
        </p:nvSpPr>
        <p:spPr>
          <a:xfrm>
            <a:off x="7068312" y="2348678"/>
            <a:ext cx="4377400" cy="2160644"/>
          </a:xfrm>
        </p:spPr>
        <p:txBody>
          <a:bodyPr/>
          <a:lstStyle/>
          <a:p>
            <a:r>
              <a:rPr lang="en-US" dirty="0">
                <a:solidFill>
                  <a:schemeClr val="accent4"/>
                </a:solidFill>
              </a:rPr>
              <a:t>AFTER</a:t>
            </a:r>
          </a:p>
        </p:txBody>
      </p:sp>
    </p:spTree>
    <p:extLst>
      <p:ext uri="{BB962C8B-B14F-4D97-AF65-F5344CB8AC3E}">
        <p14:creationId xmlns:p14="http://schemas.microsoft.com/office/powerpoint/2010/main" val="3365664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147929-8D39-DAA9-C3C5-4829D9C31C27}"/>
              </a:ext>
            </a:extLst>
          </p:cNvPr>
          <p:cNvSpPr>
            <a:spLocks noGrp="1"/>
          </p:cNvSpPr>
          <p:nvPr>
            <p:ph type="title"/>
          </p:nvPr>
        </p:nvSpPr>
        <p:spPr>
          <a:xfrm>
            <a:off x="1199909" y="2335192"/>
            <a:ext cx="9792182" cy="2187616"/>
          </a:xfrm>
        </p:spPr>
        <p:txBody>
          <a:bodyPr/>
          <a:lstStyle/>
          <a:p>
            <a:r>
              <a:rPr lang="en-US" dirty="0">
                <a:solidFill>
                  <a:schemeClr val="accent6"/>
                </a:solidFill>
                <a:effectLst>
                  <a:outerShdw blurRad="50800" dist="38100" dir="10800000" algn="r" rotWithShape="0">
                    <a:prstClr val="black">
                      <a:alpha val="40000"/>
                    </a:prstClr>
                  </a:outerShdw>
                </a:effectLst>
              </a:rPr>
              <a:t>Bid overview</a:t>
            </a:r>
            <a:endParaRPr lang="en-US" sz="2000" cap="none" dirty="0">
              <a:solidFill>
                <a:schemeClr val="accent6"/>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1208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333A-F73A-0D4C-D299-CE68CFEF6ECD}"/>
              </a:ext>
            </a:extLst>
          </p:cNvPr>
          <p:cNvSpPr>
            <a:spLocks noGrp="1"/>
          </p:cNvSpPr>
          <p:nvPr>
            <p:ph type="title"/>
          </p:nvPr>
        </p:nvSpPr>
        <p:spPr>
          <a:xfrm>
            <a:off x="838200" y="241541"/>
            <a:ext cx="10515600" cy="1215894"/>
          </a:xfrm>
        </p:spPr>
        <p:txBody>
          <a:bodyPr/>
          <a:lstStyle/>
          <a:p>
            <a:r>
              <a:rPr lang="en-US" sz="4000" dirty="0"/>
              <a:t>Shoreline Restoration BIDS</a:t>
            </a:r>
          </a:p>
        </p:txBody>
      </p:sp>
      <p:graphicFrame>
        <p:nvGraphicFramePr>
          <p:cNvPr id="6" name="Table Placeholder 2">
            <a:extLst>
              <a:ext uri="{FF2B5EF4-FFF2-40B4-BE49-F238E27FC236}">
                <a16:creationId xmlns:a16="http://schemas.microsoft.com/office/drawing/2014/main" id="{7D1B68FE-CBA2-9F63-55B7-759E188CFE03}"/>
              </a:ext>
            </a:extLst>
          </p:cNvPr>
          <p:cNvGraphicFramePr>
            <a:graphicFrameLocks noGrp="1"/>
          </p:cNvGraphicFramePr>
          <p:nvPr>
            <p:ph sz="quarter" idx="35"/>
            <p:extLst>
              <p:ext uri="{D42A27DB-BD31-4B8C-83A1-F6EECF244321}">
                <p14:modId xmlns:p14="http://schemas.microsoft.com/office/powerpoint/2010/main" val="210775045"/>
              </p:ext>
            </p:extLst>
          </p:nvPr>
        </p:nvGraphicFramePr>
        <p:xfrm>
          <a:off x="858838" y="2674938"/>
          <a:ext cx="10515601" cy="3466959"/>
        </p:xfrm>
        <a:graphic>
          <a:graphicData uri="http://schemas.openxmlformats.org/drawingml/2006/table">
            <a:tbl>
              <a:tblPr firstRow="1" bandRow="1">
                <a:tableStyleId>{9DCAF9ED-07DC-4A11-8D7F-57B35C25682E}</a:tableStyleId>
              </a:tblPr>
              <a:tblGrid>
                <a:gridCol w="3433998">
                  <a:extLst>
                    <a:ext uri="{9D8B030D-6E8A-4147-A177-3AD203B41FA5}">
                      <a16:colId xmlns:a16="http://schemas.microsoft.com/office/drawing/2014/main" val="127040821"/>
                    </a:ext>
                  </a:extLst>
                </a:gridCol>
                <a:gridCol w="2450892">
                  <a:extLst>
                    <a:ext uri="{9D8B030D-6E8A-4147-A177-3AD203B41FA5}">
                      <a16:colId xmlns:a16="http://schemas.microsoft.com/office/drawing/2014/main" val="149845700"/>
                    </a:ext>
                  </a:extLst>
                </a:gridCol>
                <a:gridCol w="2375942">
                  <a:extLst>
                    <a:ext uri="{9D8B030D-6E8A-4147-A177-3AD203B41FA5}">
                      <a16:colId xmlns:a16="http://schemas.microsoft.com/office/drawing/2014/main" val="3119692462"/>
                    </a:ext>
                  </a:extLst>
                </a:gridCol>
                <a:gridCol w="2254769">
                  <a:extLst>
                    <a:ext uri="{9D8B030D-6E8A-4147-A177-3AD203B41FA5}">
                      <a16:colId xmlns:a16="http://schemas.microsoft.com/office/drawing/2014/main" val="3472639139"/>
                    </a:ext>
                  </a:extLst>
                </a:gridCol>
              </a:tblGrid>
              <a:tr h="888069">
                <a:tc>
                  <a:txBody>
                    <a:bodyPr/>
                    <a:lstStyle/>
                    <a:p>
                      <a:pPr algn="ctr"/>
                      <a:r>
                        <a:rPr lang="en-US" b="0" dirty="0"/>
                        <a:t>COMPANY</a:t>
                      </a:r>
                    </a:p>
                  </a:txBody>
                  <a:tcPr anchor="ctr"/>
                </a:tc>
                <a:tc>
                  <a:txBody>
                    <a:bodyPr/>
                    <a:lstStyle/>
                    <a:p>
                      <a:pPr algn="ctr"/>
                      <a:r>
                        <a:rPr lang="en-US" b="0" dirty="0"/>
                        <a:t>SYSTEM</a:t>
                      </a:r>
                    </a:p>
                  </a:txBody>
                  <a:tcPr anchor="ctr"/>
                </a:tc>
                <a:tc>
                  <a:txBody>
                    <a:bodyPr/>
                    <a:lstStyle/>
                    <a:p>
                      <a:pPr algn="ctr"/>
                      <a:r>
                        <a:rPr lang="en-US" b="0" dirty="0"/>
                        <a:t>NOTES</a:t>
                      </a:r>
                    </a:p>
                  </a:txBody>
                  <a:tcPr anchor="ctr"/>
                </a:tc>
                <a:tc>
                  <a:txBody>
                    <a:bodyPr/>
                    <a:lstStyle/>
                    <a:p>
                      <a:pPr algn="ctr"/>
                      <a:r>
                        <a:rPr lang="en-US" b="0" dirty="0"/>
                        <a:t>COST</a:t>
                      </a:r>
                    </a:p>
                  </a:txBody>
                  <a:tcPr anchor="ctr"/>
                </a:tc>
                <a:extLst>
                  <a:ext uri="{0D108BD9-81ED-4DB2-BD59-A6C34878D82A}">
                    <a16:rowId xmlns:a16="http://schemas.microsoft.com/office/drawing/2014/main" val="3298013591"/>
                  </a:ext>
                </a:extLst>
              </a:tr>
              <a:tr h="515778">
                <a:tc>
                  <a:txBody>
                    <a:bodyPr/>
                    <a:lstStyle/>
                    <a:p>
                      <a:pPr algn="ctr"/>
                      <a:r>
                        <a:rPr lang="en-US" dirty="0"/>
                        <a:t>Allstate Resource </a:t>
                      </a:r>
                      <a:r>
                        <a:rPr lang="en-US" dirty="0" err="1"/>
                        <a:t>Mgmt</a:t>
                      </a:r>
                      <a:endParaRPr lang="en-US" dirty="0"/>
                    </a:p>
                  </a:txBody>
                  <a:tcPr anchor="ctr"/>
                </a:tc>
                <a:tc>
                  <a:txBody>
                    <a:bodyPr/>
                    <a:lstStyle/>
                    <a:p>
                      <a:pPr algn="ctr"/>
                      <a:r>
                        <a:rPr lang="en-US" dirty="0"/>
                        <a:t>Geo-Tube</a:t>
                      </a:r>
                    </a:p>
                  </a:txBody>
                  <a:tcPr anchor="ctr"/>
                </a:tc>
                <a:tc>
                  <a:txBody>
                    <a:bodyPr/>
                    <a:lstStyle/>
                    <a:p>
                      <a:pPr algn="ctr"/>
                      <a:r>
                        <a:rPr lang="en-US" dirty="0"/>
                        <a:t>10 year warranty</a:t>
                      </a:r>
                    </a:p>
                  </a:txBody>
                  <a:tcPr anchor="ctr"/>
                </a:tc>
                <a:tc>
                  <a:txBody>
                    <a:bodyPr/>
                    <a:lstStyle/>
                    <a:p>
                      <a:pPr algn="ctr"/>
                      <a:r>
                        <a:rPr lang="en-US" dirty="0"/>
                        <a:t>$198,900</a:t>
                      </a:r>
                    </a:p>
                  </a:txBody>
                  <a:tcPr anchor="ctr"/>
                </a:tc>
                <a:extLst>
                  <a:ext uri="{0D108BD9-81ED-4DB2-BD59-A6C34878D82A}">
                    <a16:rowId xmlns:a16="http://schemas.microsoft.com/office/drawing/2014/main" val="3873867931"/>
                  </a:ext>
                </a:extLst>
              </a:tr>
              <a:tr h="515778">
                <a:tc>
                  <a:txBody>
                    <a:bodyPr/>
                    <a:lstStyle/>
                    <a:p>
                      <a:pPr algn="ctr"/>
                      <a:r>
                        <a:rPr lang="en-US" dirty="0" err="1"/>
                        <a:t>Aquagenix</a:t>
                      </a:r>
                      <a:endParaRPr lang="en-US" dirty="0"/>
                    </a:p>
                  </a:txBody>
                  <a:tcPr anchor="ctr"/>
                </a:tc>
                <a:tc>
                  <a:txBody>
                    <a:bodyPr/>
                    <a:lstStyle/>
                    <a:p>
                      <a:pPr algn="ctr"/>
                      <a:r>
                        <a:rPr lang="en-US" dirty="0"/>
                        <a:t>TBD</a:t>
                      </a:r>
                    </a:p>
                  </a:txBody>
                  <a:tcPr anchor="ctr"/>
                </a:tc>
                <a:tc>
                  <a:txBody>
                    <a:bodyPr/>
                    <a:lstStyle/>
                    <a:p>
                      <a:pPr algn="ctr"/>
                      <a:r>
                        <a:rPr lang="en-US" dirty="0"/>
                        <a:t>TBD</a:t>
                      </a:r>
                    </a:p>
                  </a:txBody>
                  <a:tcPr anchor="ctr"/>
                </a:tc>
                <a:tc>
                  <a:txBody>
                    <a:bodyPr/>
                    <a:lstStyle/>
                    <a:p>
                      <a:pPr algn="ctr"/>
                      <a:r>
                        <a:rPr lang="en-US" dirty="0"/>
                        <a:t>TBD</a:t>
                      </a:r>
                    </a:p>
                  </a:txBody>
                  <a:tcPr anchor="ctr"/>
                </a:tc>
                <a:extLst>
                  <a:ext uri="{0D108BD9-81ED-4DB2-BD59-A6C34878D82A}">
                    <a16:rowId xmlns:a16="http://schemas.microsoft.com/office/drawing/2014/main" val="85209771"/>
                  </a:ext>
                </a:extLst>
              </a:tr>
              <a:tr h="515778">
                <a:tc>
                  <a:txBody>
                    <a:bodyPr/>
                    <a:lstStyle/>
                    <a:p>
                      <a:pPr algn="ctr"/>
                      <a:r>
                        <a:rPr lang="en-US" dirty="0"/>
                        <a:t>Erosion Barrier</a:t>
                      </a:r>
                    </a:p>
                  </a:txBody>
                  <a:tcPr anchor="ctr"/>
                </a:tc>
                <a:tc>
                  <a:txBody>
                    <a:bodyPr/>
                    <a:lstStyle/>
                    <a:p>
                      <a:pPr algn="ctr"/>
                      <a:r>
                        <a:rPr lang="en-US" dirty="0"/>
                        <a:t>TBD</a:t>
                      </a:r>
                    </a:p>
                  </a:txBody>
                  <a:tcPr anchor="ctr"/>
                </a:tc>
                <a:tc>
                  <a:txBody>
                    <a:bodyPr/>
                    <a:lstStyle/>
                    <a:p>
                      <a:pPr algn="ctr"/>
                      <a:r>
                        <a:rPr lang="en-US" dirty="0"/>
                        <a:t>TBD</a:t>
                      </a:r>
                    </a:p>
                  </a:txBody>
                  <a:tcPr anchor="ctr"/>
                </a:tc>
                <a:tc>
                  <a:txBody>
                    <a:bodyPr/>
                    <a:lstStyle/>
                    <a:p>
                      <a:pPr algn="ctr"/>
                      <a:r>
                        <a:rPr lang="en-US" dirty="0"/>
                        <a:t>TBD</a:t>
                      </a:r>
                    </a:p>
                  </a:txBody>
                  <a:tcPr anchor="ctr"/>
                </a:tc>
                <a:extLst>
                  <a:ext uri="{0D108BD9-81ED-4DB2-BD59-A6C34878D82A}">
                    <a16:rowId xmlns:a16="http://schemas.microsoft.com/office/drawing/2014/main" val="4061031278"/>
                  </a:ext>
                </a:extLst>
              </a:tr>
              <a:tr h="515778">
                <a:tc>
                  <a:txBody>
                    <a:bodyPr/>
                    <a:lstStyle/>
                    <a:p>
                      <a:pPr algn="ctr"/>
                      <a:r>
                        <a:rPr lang="en-US" dirty="0"/>
                        <a:t>Lake Doctors, Inc.</a:t>
                      </a:r>
                    </a:p>
                  </a:txBody>
                  <a:tcPr anchor="ctr"/>
                </a:tc>
                <a:tc>
                  <a:txBody>
                    <a:bodyPr/>
                    <a:lstStyle/>
                    <a:p>
                      <a:pPr algn="ctr"/>
                      <a:r>
                        <a:rPr lang="en-US" dirty="0" err="1"/>
                        <a:t>DredgeSOX</a:t>
                      </a:r>
                      <a:endParaRPr lang="en-US" dirty="0"/>
                    </a:p>
                  </a:txBody>
                  <a:tcPr anchor="ctr"/>
                </a:tc>
                <a:tc>
                  <a:txBody>
                    <a:bodyPr/>
                    <a:lstStyle/>
                    <a:p>
                      <a:pPr algn="ctr"/>
                      <a:r>
                        <a:rPr lang="en-US" dirty="0"/>
                        <a:t>1 year warranty</a:t>
                      </a:r>
                    </a:p>
                  </a:txBody>
                  <a:tcPr anchor="ctr"/>
                </a:tc>
                <a:tc>
                  <a:txBody>
                    <a:bodyPr/>
                    <a:lstStyle/>
                    <a:p>
                      <a:pPr algn="ctr"/>
                      <a:r>
                        <a:rPr lang="en-US" dirty="0"/>
                        <a:t>$251,485</a:t>
                      </a:r>
                    </a:p>
                  </a:txBody>
                  <a:tcPr anchor="ctr"/>
                </a:tc>
                <a:extLst>
                  <a:ext uri="{0D108BD9-81ED-4DB2-BD59-A6C34878D82A}">
                    <a16:rowId xmlns:a16="http://schemas.microsoft.com/office/drawing/2014/main" val="3591840781"/>
                  </a:ext>
                </a:extLst>
              </a:tr>
              <a:tr h="515778">
                <a:tc>
                  <a:txBody>
                    <a:bodyPr/>
                    <a:lstStyle/>
                    <a:p>
                      <a:pPr algn="ctr"/>
                      <a:r>
                        <a:rPr lang="en-US" dirty="0"/>
                        <a:t>Solitude Lake Management</a:t>
                      </a:r>
                    </a:p>
                  </a:txBody>
                  <a:tcPr anchor="ctr"/>
                </a:tc>
                <a:tc>
                  <a:txBody>
                    <a:bodyPr/>
                    <a:lstStyle/>
                    <a:p>
                      <a:pPr algn="ctr"/>
                      <a:r>
                        <a:rPr lang="en-US" dirty="0" err="1"/>
                        <a:t>DredgeSOX</a:t>
                      </a:r>
                      <a:endParaRPr lang="en-US" dirty="0"/>
                    </a:p>
                  </a:txBody>
                  <a:tcPr anchor="ctr"/>
                </a:tc>
                <a:tc>
                  <a:txBody>
                    <a:bodyPr/>
                    <a:lstStyle/>
                    <a:p>
                      <a:pPr algn="ctr"/>
                      <a:r>
                        <a:rPr lang="en-US" dirty="0"/>
                        <a:t>5 year warranty</a:t>
                      </a:r>
                    </a:p>
                  </a:txBody>
                  <a:tcPr anchor="ctr"/>
                </a:tc>
                <a:tc>
                  <a:txBody>
                    <a:bodyPr/>
                    <a:lstStyle/>
                    <a:p>
                      <a:pPr algn="ctr"/>
                      <a:r>
                        <a:rPr lang="en-US" dirty="0"/>
                        <a:t>$144,900</a:t>
                      </a:r>
                    </a:p>
                  </a:txBody>
                  <a:tcPr anchor="ctr"/>
                </a:tc>
                <a:extLst>
                  <a:ext uri="{0D108BD9-81ED-4DB2-BD59-A6C34878D82A}">
                    <a16:rowId xmlns:a16="http://schemas.microsoft.com/office/drawing/2014/main" val="335389741"/>
                  </a:ext>
                </a:extLst>
              </a:tr>
            </a:tbl>
          </a:graphicData>
        </a:graphic>
      </p:graphicFrame>
      <p:sp>
        <p:nvSpPr>
          <p:cNvPr id="3" name="Slide Number Placeholder 2">
            <a:extLst>
              <a:ext uri="{FF2B5EF4-FFF2-40B4-BE49-F238E27FC236}">
                <a16:creationId xmlns:a16="http://schemas.microsoft.com/office/drawing/2014/main" id="{D5D9092A-92F9-2B75-FC44-3FE472468FFF}"/>
              </a:ext>
            </a:extLst>
          </p:cNvPr>
          <p:cNvSpPr>
            <a:spLocks noGrp="1"/>
          </p:cNvSpPr>
          <p:nvPr>
            <p:ph type="sldNum" sz="quarter" idx="12"/>
          </p:nvPr>
        </p:nvSpPr>
        <p:spPr/>
        <p:txBody>
          <a:bodyPr/>
          <a:lstStyle/>
          <a:p>
            <a:fld id="{EA87306C-81BA-4795-A5CA-9392456A8C1E}" type="slidenum">
              <a:rPr lang="en-US" smtClean="0"/>
              <a:pPr/>
              <a:t>22</a:t>
            </a:fld>
            <a:endParaRPr lang="en-US" dirty="0"/>
          </a:p>
        </p:txBody>
      </p:sp>
    </p:spTree>
    <p:extLst>
      <p:ext uri="{BB962C8B-B14F-4D97-AF65-F5344CB8AC3E}">
        <p14:creationId xmlns:p14="http://schemas.microsoft.com/office/powerpoint/2010/main" val="2990327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147929-8D39-DAA9-C3C5-4829D9C31C27}"/>
              </a:ext>
            </a:extLst>
          </p:cNvPr>
          <p:cNvSpPr>
            <a:spLocks noGrp="1"/>
          </p:cNvSpPr>
          <p:nvPr>
            <p:ph type="title"/>
          </p:nvPr>
        </p:nvSpPr>
        <p:spPr>
          <a:xfrm>
            <a:off x="1199909" y="2335192"/>
            <a:ext cx="9792182" cy="2187616"/>
          </a:xfrm>
        </p:spPr>
        <p:txBody>
          <a:bodyPr/>
          <a:lstStyle/>
          <a:p>
            <a:r>
              <a:rPr lang="en-US" dirty="0">
                <a:solidFill>
                  <a:schemeClr val="accent6"/>
                </a:solidFill>
                <a:effectLst>
                  <a:outerShdw blurRad="50800" dist="38100" dir="10800000" algn="r" rotWithShape="0">
                    <a:prstClr val="black">
                      <a:alpha val="40000"/>
                    </a:prstClr>
                  </a:outerShdw>
                </a:effectLst>
              </a:rPr>
              <a:t>Recommendation</a:t>
            </a:r>
            <a:endParaRPr lang="en-US" sz="2000" cap="none" dirty="0">
              <a:solidFill>
                <a:schemeClr val="accent6"/>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46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65AB0FC-9FCD-FDB2-1D84-F3D855D83877}"/>
              </a:ext>
            </a:extLst>
          </p:cNvPr>
          <p:cNvPicPr>
            <a:picLocks noGrp="1" noChangeAspect="1"/>
          </p:cNvPicPr>
          <p:nvPr>
            <p:ph type="pic" sz="quarter" idx="10"/>
          </p:nvPr>
        </p:nvPicPr>
        <p:blipFill>
          <a:blip r:embed="rId3"/>
          <a:srcRect/>
          <a:stretch/>
        </p:blipFill>
        <p:spPr>
          <a:xfrm>
            <a:off x="0" y="0"/>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224747" y="2365057"/>
            <a:ext cx="4377400" cy="2160644"/>
          </a:xfrm>
          <a:noFill/>
        </p:spPr>
        <p:txBody>
          <a:bodyPr/>
          <a:lstStyle/>
          <a:p>
            <a:r>
              <a:rPr lang="en-US" dirty="0" err="1">
                <a:effectLst>
                  <a:outerShdw blurRad="50800" dist="38100" dir="2700000" algn="tl" rotWithShape="0">
                    <a:prstClr val="black">
                      <a:alpha val="40000"/>
                    </a:prstClr>
                  </a:outerShdw>
                </a:effectLst>
              </a:rPr>
              <a:t>DredgeSOX</a:t>
            </a:r>
            <a:r>
              <a:rPr lang="en-US" dirty="0">
                <a:effectLst>
                  <a:outerShdw blurRad="50800" dist="38100" dir="2700000" algn="tl" rotWithShape="0">
                    <a:prstClr val="black">
                      <a:alpha val="40000"/>
                    </a:prstClr>
                  </a:outerShdw>
                </a:effectLst>
              </a:rPr>
              <a:t> system</a:t>
            </a:r>
          </a:p>
        </p:txBody>
      </p:sp>
      <p:sp>
        <p:nvSpPr>
          <p:cNvPr id="4" name="Text Placeholder 3">
            <a:extLst>
              <a:ext uri="{FF2B5EF4-FFF2-40B4-BE49-F238E27FC236}">
                <a16:creationId xmlns:a16="http://schemas.microsoft.com/office/drawing/2014/main" id="{39D3AADE-5119-8CE2-0DD5-2BD7E3403288}"/>
              </a:ext>
            </a:extLst>
          </p:cNvPr>
          <p:cNvSpPr>
            <a:spLocks noGrp="1"/>
          </p:cNvSpPr>
          <p:nvPr>
            <p:ph type="body" sz="quarter" idx="11"/>
          </p:nvPr>
        </p:nvSpPr>
        <p:spPr>
          <a:xfrm>
            <a:off x="7805296" y="1452254"/>
            <a:ext cx="3773488" cy="4359265"/>
          </a:xfrm>
        </p:spPr>
        <p:txBody>
          <a:bodyPr/>
          <a:lstStyle/>
          <a:p>
            <a:pPr marL="285750" indent="-285750">
              <a:buFont typeface="Arial" panose="020B0604020202020204" pitchFamily="34" charset="0"/>
              <a:buChar char="•"/>
            </a:pPr>
            <a:r>
              <a:rPr lang="en-US" sz="2000" dirty="0"/>
              <a:t>Use of </a:t>
            </a:r>
            <a:r>
              <a:rPr lang="en-US" sz="2000" dirty="0" err="1"/>
              <a:t>DredgeSOX</a:t>
            </a:r>
            <a:r>
              <a:rPr lang="en-US" sz="2000" dirty="0"/>
              <a:t> system, which offers:</a:t>
            </a:r>
          </a:p>
          <a:p>
            <a:pPr marL="742950" lvl="1" indent="-285750">
              <a:buFont typeface="Arial" panose="020B0604020202020204" pitchFamily="34" charset="0"/>
              <a:buChar char="•"/>
            </a:pPr>
            <a:r>
              <a:rPr lang="en-US" sz="2000" b="1" dirty="0"/>
              <a:t>Newer technology </a:t>
            </a:r>
          </a:p>
          <a:p>
            <a:pPr marL="742950" lvl="1" indent="-285750">
              <a:buFont typeface="Arial" panose="020B0604020202020204" pitchFamily="34" charset="0"/>
              <a:buChar char="•"/>
            </a:pPr>
            <a:r>
              <a:rPr lang="en-US" sz="2000" dirty="0"/>
              <a:t>Likely </a:t>
            </a:r>
            <a:r>
              <a:rPr lang="en-US" sz="2000" b="1" dirty="0"/>
              <a:t>more durable</a:t>
            </a:r>
          </a:p>
          <a:p>
            <a:pPr marL="742950" lvl="1" indent="-285750">
              <a:buFont typeface="Arial" panose="020B0604020202020204" pitchFamily="34" charset="0"/>
              <a:buChar char="•"/>
            </a:pPr>
            <a:r>
              <a:rPr lang="en-US" sz="2000" b="1" dirty="0"/>
              <a:t>Non-toxic</a:t>
            </a:r>
            <a:r>
              <a:rPr lang="en-US" sz="2000" dirty="0"/>
              <a:t> material (no microplastics)</a:t>
            </a:r>
          </a:p>
          <a:p>
            <a:pPr marL="742950" lvl="1" indent="-285750">
              <a:buFont typeface="Arial" panose="020B0604020202020204" pitchFamily="34" charset="0"/>
              <a:buChar char="•"/>
            </a:pPr>
            <a:r>
              <a:rPr lang="en-US" sz="2000" dirty="0"/>
              <a:t>Mesh allows for deeper root penetration of vegetative cover for </a:t>
            </a:r>
            <a:r>
              <a:rPr lang="en-US" sz="2000" b="1" dirty="0"/>
              <a:t>additional stability</a:t>
            </a:r>
          </a:p>
          <a:p>
            <a:pPr marL="285750" indent="-285750">
              <a:buFont typeface="Arial" panose="020B0604020202020204" pitchFamily="34" charset="0"/>
              <a:buChar char="•"/>
            </a:pPr>
            <a:r>
              <a:rPr lang="en-US" sz="2000" dirty="0">
                <a:highlight>
                  <a:srgbClr val="FFFF00"/>
                </a:highlight>
              </a:rPr>
              <a:t>Solitude has most </a:t>
            </a:r>
            <a:r>
              <a:rPr lang="en-US" sz="2000" b="1" dirty="0">
                <a:highlight>
                  <a:srgbClr val="FFFF00"/>
                </a:highlight>
              </a:rPr>
              <a:t>competitive price </a:t>
            </a:r>
            <a:r>
              <a:rPr lang="en-US" sz="2000" dirty="0">
                <a:highlight>
                  <a:srgbClr val="FFFF00"/>
                </a:highlight>
              </a:rPr>
              <a:t>for this technology</a:t>
            </a:r>
          </a:p>
        </p:txBody>
      </p:sp>
      <p:sp>
        <p:nvSpPr>
          <p:cNvPr id="20" name="Slide Number Placeholder 19">
            <a:extLst>
              <a:ext uri="{FF2B5EF4-FFF2-40B4-BE49-F238E27FC236}">
                <a16:creationId xmlns:a16="http://schemas.microsoft.com/office/drawing/2014/main" id="{DA9558D5-EB6D-C2EA-C5E2-790769448541}"/>
              </a:ext>
            </a:extLst>
          </p:cNvPr>
          <p:cNvSpPr>
            <a:spLocks noGrp="1"/>
          </p:cNvSpPr>
          <p:nvPr>
            <p:ph type="sldNum" sz="quarter" idx="4"/>
          </p:nvPr>
        </p:nvSpPr>
        <p:spPr/>
        <p:txBody>
          <a:bodyPr/>
          <a:lstStyle/>
          <a:p>
            <a:fld id="{EA87306C-81BA-4795-A5CA-9392456A8C1E}" type="slidenum">
              <a:rPr lang="en-US" smtClean="0"/>
              <a:pPr/>
              <a:t>24</a:t>
            </a:fld>
            <a:endParaRPr lang="en-US" dirty="0"/>
          </a:p>
        </p:txBody>
      </p:sp>
    </p:spTree>
    <p:extLst>
      <p:ext uri="{BB962C8B-B14F-4D97-AF65-F5344CB8AC3E}">
        <p14:creationId xmlns:p14="http://schemas.microsoft.com/office/powerpoint/2010/main" val="207258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147929-8D39-DAA9-C3C5-4829D9C31C27}"/>
              </a:ext>
            </a:extLst>
          </p:cNvPr>
          <p:cNvSpPr>
            <a:spLocks noGrp="1"/>
          </p:cNvSpPr>
          <p:nvPr>
            <p:ph type="title"/>
          </p:nvPr>
        </p:nvSpPr>
        <p:spPr>
          <a:xfrm>
            <a:off x="1199909" y="2335192"/>
            <a:ext cx="9792182" cy="2187616"/>
          </a:xfrm>
        </p:spPr>
        <p:txBody>
          <a:bodyPr/>
          <a:lstStyle/>
          <a:p>
            <a:r>
              <a:rPr lang="en-US" dirty="0" err="1">
                <a:solidFill>
                  <a:schemeClr val="accent6"/>
                </a:solidFill>
                <a:effectLst>
                  <a:outerShdw blurRad="50800" dist="38100" dir="10800000" algn="r" rotWithShape="0">
                    <a:prstClr val="black">
                      <a:alpha val="40000"/>
                    </a:prstClr>
                  </a:outerShdw>
                </a:effectLst>
              </a:rPr>
              <a:t>FINancing</a:t>
            </a:r>
            <a:endParaRPr lang="en-US" sz="2000" cap="none" dirty="0">
              <a:solidFill>
                <a:schemeClr val="accent6"/>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8528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65AB0FC-9FCD-FDB2-1D84-F3D855D83877}"/>
              </a:ext>
            </a:extLst>
          </p:cNvPr>
          <p:cNvPicPr>
            <a:picLocks noGrp="1" noChangeAspect="1"/>
          </p:cNvPicPr>
          <p:nvPr>
            <p:ph type="pic" sz="quarter" idx="10"/>
          </p:nvPr>
        </p:nvPicPr>
        <p:blipFill>
          <a:blip r:embed="rId3"/>
          <a:srcRect/>
          <a:stretch/>
        </p:blipFill>
        <p:spPr>
          <a:xfrm>
            <a:off x="0" y="0"/>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224747" y="2365057"/>
            <a:ext cx="4377400" cy="2160644"/>
          </a:xfrm>
          <a:noFill/>
        </p:spPr>
        <p:txBody>
          <a:bodyPr/>
          <a:lstStyle/>
          <a:p>
            <a:r>
              <a:rPr lang="en-US" dirty="0">
                <a:effectLst>
                  <a:outerShdw blurRad="50800" dist="38100" dir="2700000" algn="tl" rotWithShape="0">
                    <a:prstClr val="black">
                      <a:alpha val="40000"/>
                    </a:prstClr>
                  </a:outerShdw>
                </a:effectLst>
              </a:rPr>
              <a:t>FINANCING OPTIONS</a:t>
            </a:r>
          </a:p>
        </p:txBody>
      </p:sp>
      <p:sp>
        <p:nvSpPr>
          <p:cNvPr id="4" name="Text Placeholder 3">
            <a:extLst>
              <a:ext uri="{FF2B5EF4-FFF2-40B4-BE49-F238E27FC236}">
                <a16:creationId xmlns:a16="http://schemas.microsoft.com/office/drawing/2014/main" id="{39D3AADE-5119-8CE2-0DD5-2BD7E3403288}"/>
              </a:ext>
            </a:extLst>
          </p:cNvPr>
          <p:cNvSpPr>
            <a:spLocks noGrp="1"/>
          </p:cNvSpPr>
          <p:nvPr>
            <p:ph type="body" sz="quarter" idx="11"/>
          </p:nvPr>
        </p:nvSpPr>
        <p:spPr>
          <a:xfrm>
            <a:off x="7805296" y="1452254"/>
            <a:ext cx="3773488" cy="4359265"/>
          </a:xfrm>
        </p:spPr>
        <p:txBody>
          <a:bodyPr/>
          <a:lstStyle/>
          <a:p>
            <a:pPr marL="285750" indent="-285750">
              <a:buFont typeface="Arial" panose="020B0604020202020204" pitchFamily="34" charset="0"/>
              <a:buChar char="•"/>
            </a:pPr>
            <a:r>
              <a:rPr lang="en-US" sz="2000" dirty="0"/>
              <a:t>Save/pay out of reserves (how much do we have and can it be put towards this?)</a:t>
            </a:r>
          </a:p>
          <a:p>
            <a:pPr marL="285750" indent="-285750">
              <a:buFont typeface="Arial" panose="020B0604020202020204" pitchFamily="34" charset="0"/>
              <a:buChar char="•"/>
            </a:pPr>
            <a:r>
              <a:rPr lang="en-US" sz="2000" dirty="0"/>
              <a:t>HOA obtains bank loan; homeowners make payments until paid in full </a:t>
            </a:r>
          </a:p>
          <a:p>
            <a:pPr marL="742950" lvl="1" indent="-285750">
              <a:buFont typeface="Arial" panose="020B0604020202020204" pitchFamily="34" charset="0"/>
              <a:buChar char="•"/>
            </a:pPr>
            <a:r>
              <a:rPr lang="en-US" sz="2000" dirty="0">
                <a:highlight>
                  <a:srgbClr val="FFFF00"/>
                </a:highlight>
              </a:rPr>
              <a:t>Estimate $100 per quarter for 5 years?</a:t>
            </a:r>
          </a:p>
          <a:p>
            <a:pPr marL="742950" lvl="1" indent="-285750">
              <a:buFont typeface="Arial" panose="020B0604020202020204" pitchFamily="34" charset="0"/>
              <a:buChar char="•"/>
            </a:pPr>
            <a:r>
              <a:rPr lang="en-US" sz="2000" dirty="0">
                <a:highlight>
                  <a:srgbClr val="FFFF00"/>
                </a:highlight>
              </a:rPr>
              <a:t>Option to pay in full up front?</a:t>
            </a:r>
          </a:p>
          <a:p>
            <a:pPr marL="285750" indent="-285750">
              <a:buFont typeface="Arial" panose="020B0604020202020204" pitchFamily="34" charset="0"/>
              <a:buChar char="•"/>
            </a:pPr>
            <a:r>
              <a:rPr lang="en-US" sz="2000" dirty="0"/>
              <a:t>Special assessment (two assessments?)</a:t>
            </a:r>
          </a:p>
          <a:p>
            <a:pPr marL="742950" lvl="1" indent="-285750">
              <a:buFont typeface="Arial" panose="020B0604020202020204" pitchFamily="34" charset="0"/>
              <a:buChar char="•"/>
            </a:pPr>
            <a:r>
              <a:rPr lang="en-US" sz="2000" dirty="0"/>
              <a:t>Estimated ~ $1,200 per household</a:t>
            </a:r>
          </a:p>
          <a:p>
            <a:pPr lvl="1"/>
            <a:endParaRPr lang="en-US" sz="2000" dirty="0"/>
          </a:p>
        </p:txBody>
      </p:sp>
      <p:sp>
        <p:nvSpPr>
          <p:cNvPr id="20" name="Slide Number Placeholder 19">
            <a:extLst>
              <a:ext uri="{FF2B5EF4-FFF2-40B4-BE49-F238E27FC236}">
                <a16:creationId xmlns:a16="http://schemas.microsoft.com/office/drawing/2014/main" id="{DA9558D5-EB6D-C2EA-C5E2-790769448541}"/>
              </a:ext>
            </a:extLst>
          </p:cNvPr>
          <p:cNvSpPr>
            <a:spLocks noGrp="1"/>
          </p:cNvSpPr>
          <p:nvPr>
            <p:ph type="sldNum" sz="quarter" idx="4"/>
          </p:nvPr>
        </p:nvSpPr>
        <p:spPr/>
        <p:txBody>
          <a:bodyPr/>
          <a:lstStyle/>
          <a:p>
            <a:fld id="{EA87306C-81BA-4795-A5CA-9392456A8C1E}" type="slidenum">
              <a:rPr lang="en-US" smtClean="0"/>
              <a:pPr/>
              <a:t>26</a:t>
            </a:fld>
            <a:endParaRPr lang="en-US" dirty="0"/>
          </a:p>
        </p:txBody>
      </p:sp>
    </p:spTree>
    <p:extLst>
      <p:ext uri="{BB962C8B-B14F-4D97-AF65-F5344CB8AC3E}">
        <p14:creationId xmlns:p14="http://schemas.microsoft.com/office/powerpoint/2010/main" val="276807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353609C-AFD0-2BF5-05CC-2430B957436F}"/>
              </a:ext>
            </a:extLst>
          </p:cNvPr>
          <p:cNvSpPr>
            <a:spLocks noGrp="1"/>
          </p:cNvSpPr>
          <p:nvPr>
            <p:ph type="title"/>
          </p:nvPr>
        </p:nvSpPr>
        <p:spPr>
          <a:xfrm>
            <a:off x="914400" y="766915"/>
            <a:ext cx="2782529" cy="2163098"/>
          </a:xfrm>
        </p:spPr>
        <p:txBody>
          <a:bodyPr/>
          <a:lstStyle/>
          <a:p>
            <a:r>
              <a:rPr lang="en-US" dirty="0"/>
              <a:t>QUESTIONS?</a:t>
            </a:r>
          </a:p>
        </p:txBody>
      </p:sp>
      <p:sp>
        <p:nvSpPr>
          <p:cNvPr id="7" name="Text Placeholder 6">
            <a:extLst>
              <a:ext uri="{FF2B5EF4-FFF2-40B4-BE49-F238E27FC236}">
                <a16:creationId xmlns:a16="http://schemas.microsoft.com/office/drawing/2014/main" id="{91C52C13-996F-4CF8-BBA5-F6CC233475A7}"/>
              </a:ext>
            </a:extLst>
          </p:cNvPr>
          <p:cNvSpPr>
            <a:spLocks noGrp="1"/>
          </p:cNvSpPr>
          <p:nvPr>
            <p:ph type="body" sz="quarter" idx="12"/>
          </p:nvPr>
        </p:nvSpPr>
        <p:spPr>
          <a:xfrm>
            <a:off x="4864796" y="960385"/>
            <a:ext cx="6341212" cy="1969628"/>
          </a:xfrm>
        </p:spPr>
        <p:txBody>
          <a:bodyPr anchor="ctr"/>
          <a:lstStyle/>
          <a:p>
            <a:r>
              <a:rPr lang="en-US" sz="2000" b="1" dirty="0"/>
              <a:t>Lake Erosion Committee</a:t>
            </a:r>
          </a:p>
          <a:p>
            <a:r>
              <a:rPr lang="en-US" dirty="0"/>
              <a:t>Lauren </a:t>
            </a:r>
            <a:r>
              <a:rPr lang="en-US" dirty="0" err="1"/>
              <a:t>Eldaher</a:t>
            </a:r>
            <a:endParaRPr lang="en-US" dirty="0"/>
          </a:p>
          <a:p>
            <a:r>
              <a:rPr lang="en-US" dirty="0"/>
              <a:t>Brandon Kravitz</a:t>
            </a:r>
          </a:p>
          <a:p>
            <a:r>
              <a:rPr lang="en-US" dirty="0"/>
              <a:t>Jody Lukens</a:t>
            </a:r>
          </a:p>
          <a:p>
            <a:r>
              <a:rPr lang="en-US" dirty="0"/>
              <a:t>Dave Marty</a:t>
            </a:r>
          </a:p>
        </p:txBody>
      </p:sp>
      <p:pic>
        <p:nvPicPr>
          <p:cNvPr id="19" name="Picture Placeholder 14">
            <a:extLst>
              <a:ext uri="{FF2B5EF4-FFF2-40B4-BE49-F238E27FC236}">
                <a16:creationId xmlns:a16="http://schemas.microsoft.com/office/drawing/2014/main" id="{D6CFF55D-EA3F-6E9D-3301-8FFC1310C3BE}"/>
              </a:ext>
            </a:extLst>
          </p:cNvPr>
          <p:cNvPicPr>
            <a:picLocks noGrp="1" noChangeAspect="1"/>
          </p:cNvPicPr>
          <p:nvPr>
            <p:ph type="pic" sz="quarter" idx="10"/>
          </p:nvPr>
        </p:nvPicPr>
        <p:blipFill>
          <a:blip r:embed="rId2"/>
          <a:srcRect/>
          <a:stretch/>
        </p:blipFill>
        <p:spPr>
          <a:xfrm>
            <a:off x="0" y="3716594"/>
            <a:ext cx="12192000" cy="3141406"/>
          </a:xfrm>
        </p:spPr>
      </p:pic>
      <p:sp>
        <p:nvSpPr>
          <p:cNvPr id="2" name="Slide Number Placeholder 1">
            <a:extLst>
              <a:ext uri="{FF2B5EF4-FFF2-40B4-BE49-F238E27FC236}">
                <a16:creationId xmlns:a16="http://schemas.microsoft.com/office/drawing/2014/main" id="{06EA18F1-1CB3-04BA-3FB2-530F2637A3F7}"/>
              </a:ext>
            </a:extLst>
          </p:cNvPr>
          <p:cNvSpPr>
            <a:spLocks noGrp="1"/>
          </p:cNvSpPr>
          <p:nvPr>
            <p:ph type="sldNum" sz="quarter" idx="4"/>
          </p:nvPr>
        </p:nvSpPr>
        <p:spPr/>
        <p:txBody>
          <a:bodyPr/>
          <a:lstStyle/>
          <a:p>
            <a:fld id="{EA87306C-81BA-4795-A5CA-9392456A8C1E}" type="slidenum">
              <a:rPr lang="en-US" smtClean="0"/>
              <a:pPr/>
              <a:t>27</a:t>
            </a:fld>
            <a:endParaRPr lang="en-US" dirty="0"/>
          </a:p>
        </p:txBody>
      </p:sp>
    </p:spTree>
    <p:extLst>
      <p:ext uri="{BB962C8B-B14F-4D97-AF65-F5344CB8AC3E}">
        <p14:creationId xmlns:p14="http://schemas.microsoft.com/office/powerpoint/2010/main" val="1070158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65AB0FC-9FCD-FDB2-1D84-F3D855D83877}"/>
              </a:ext>
            </a:extLst>
          </p:cNvPr>
          <p:cNvPicPr>
            <a:picLocks noGrp="1" noChangeAspect="1"/>
          </p:cNvPicPr>
          <p:nvPr>
            <p:ph type="pic" sz="quarter" idx="10"/>
          </p:nvPr>
        </p:nvPicPr>
        <p:blipFill>
          <a:blip r:embed="rId3"/>
          <a:srcRect/>
          <a:stretch/>
        </p:blipFill>
        <p:spPr>
          <a:xfrm>
            <a:off x="0" y="0"/>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224747" y="2365057"/>
            <a:ext cx="4377400" cy="2160644"/>
          </a:xfrm>
          <a:noFill/>
        </p:spPr>
        <p:txBody>
          <a:bodyPr/>
          <a:lstStyle/>
          <a:p>
            <a:r>
              <a:rPr lang="en-US" dirty="0">
                <a:effectLst>
                  <a:outerShdw blurRad="50800" dist="38100" dir="2700000" algn="tl" rotWithShape="0">
                    <a:prstClr val="black">
                      <a:alpha val="40000"/>
                    </a:prstClr>
                  </a:outerShdw>
                </a:effectLst>
              </a:rPr>
              <a:t>Erosion problem reported</a:t>
            </a:r>
          </a:p>
        </p:txBody>
      </p:sp>
      <p:sp>
        <p:nvSpPr>
          <p:cNvPr id="4" name="Text Placeholder 3">
            <a:extLst>
              <a:ext uri="{FF2B5EF4-FFF2-40B4-BE49-F238E27FC236}">
                <a16:creationId xmlns:a16="http://schemas.microsoft.com/office/drawing/2014/main" id="{39D3AADE-5119-8CE2-0DD5-2BD7E3403288}"/>
              </a:ext>
            </a:extLst>
          </p:cNvPr>
          <p:cNvSpPr>
            <a:spLocks noGrp="1"/>
          </p:cNvSpPr>
          <p:nvPr>
            <p:ph type="body" sz="quarter" idx="11"/>
          </p:nvPr>
        </p:nvSpPr>
        <p:spPr>
          <a:xfrm>
            <a:off x="7835900" y="2071688"/>
            <a:ext cx="3773488" cy="2732087"/>
          </a:xfrm>
        </p:spPr>
        <p:txBody>
          <a:bodyPr/>
          <a:lstStyle/>
          <a:p>
            <a:r>
              <a:rPr lang="en-US" sz="2000" b="1" dirty="0"/>
              <a:t>Yardley HOA Board:</a:t>
            </a:r>
          </a:p>
          <a:p>
            <a:pPr marL="285750" indent="-285750">
              <a:buFont typeface="Arial" panose="020B0604020202020204" pitchFamily="34" charset="0"/>
              <a:buChar char="•"/>
            </a:pPr>
            <a:r>
              <a:rPr lang="en-US" sz="2000" dirty="0"/>
              <a:t>Received </a:t>
            </a:r>
            <a:r>
              <a:rPr lang="en-US" sz="2000" b="1" dirty="0"/>
              <a:t>letter from homeowner </a:t>
            </a:r>
            <a:r>
              <a:rPr lang="en-US" sz="2000" dirty="0"/>
              <a:t>on the lake, asking HOA to address significant erosion of their property</a:t>
            </a:r>
          </a:p>
          <a:p>
            <a:pPr marL="285750" indent="-285750">
              <a:buFont typeface="Arial" panose="020B0604020202020204" pitchFamily="34" charset="0"/>
              <a:buChar char="•"/>
            </a:pPr>
            <a:r>
              <a:rPr lang="en-US" sz="2000" dirty="0"/>
              <a:t>Board consulted lawyer who confirmed lake erosion is </a:t>
            </a:r>
            <a:r>
              <a:rPr lang="en-US" sz="2000" b="1" dirty="0"/>
              <a:t>HOA responsibility </a:t>
            </a:r>
          </a:p>
          <a:p>
            <a:pPr marL="285750" indent="-285750">
              <a:buFont typeface="Arial" panose="020B0604020202020204" pitchFamily="34" charset="0"/>
              <a:buChar char="•"/>
            </a:pPr>
            <a:r>
              <a:rPr lang="en-US" sz="2000" b="1" dirty="0"/>
              <a:t>Formed committee </a:t>
            </a:r>
            <a:r>
              <a:rPr lang="en-US" sz="2000" dirty="0"/>
              <a:t>of homeowners to research erosion repair options, solicit bids, and present findings</a:t>
            </a:r>
          </a:p>
        </p:txBody>
      </p:sp>
      <p:sp>
        <p:nvSpPr>
          <p:cNvPr id="20" name="Slide Number Placeholder 19">
            <a:extLst>
              <a:ext uri="{FF2B5EF4-FFF2-40B4-BE49-F238E27FC236}">
                <a16:creationId xmlns:a16="http://schemas.microsoft.com/office/drawing/2014/main" id="{DA9558D5-EB6D-C2EA-C5E2-790769448541}"/>
              </a:ext>
            </a:extLst>
          </p:cNvPr>
          <p:cNvSpPr>
            <a:spLocks noGrp="1"/>
          </p:cNvSpPr>
          <p:nvPr>
            <p:ph type="sldNum" sz="quarter" idx="4"/>
          </p:nvPr>
        </p:nvSpPr>
        <p:spPr/>
        <p:txBody>
          <a:bodyPr/>
          <a:lstStyle/>
          <a:p>
            <a:fld id="{EA87306C-81BA-4795-A5CA-9392456A8C1E}" type="slidenum">
              <a:rPr lang="en-US" smtClean="0"/>
              <a:pPr/>
              <a:t>3</a:t>
            </a:fld>
            <a:endParaRPr lang="en-US" dirty="0"/>
          </a:p>
        </p:txBody>
      </p:sp>
    </p:spTree>
    <p:extLst>
      <p:ext uri="{BB962C8B-B14F-4D97-AF65-F5344CB8AC3E}">
        <p14:creationId xmlns:p14="http://schemas.microsoft.com/office/powerpoint/2010/main" val="359029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147929-8D39-DAA9-C3C5-4829D9C31C27}"/>
              </a:ext>
            </a:extLst>
          </p:cNvPr>
          <p:cNvSpPr>
            <a:spLocks noGrp="1"/>
          </p:cNvSpPr>
          <p:nvPr>
            <p:ph type="title"/>
          </p:nvPr>
        </p:nvSpPr>
        <p:spPr>
          <a:xfrm>
            <a:off x="1199909" y="2335192"/>
            <a:ext cx="9792182" cy="2187616"/>
          </a:xfrm>
        </p:spPr>
        <p:txBody>
          <a:bodyPr/>
          <a:lstStyle/>
          <a:p>
            <a:r>
              <a:rPr lang="en-US" dirty="0">
                <a:solidFill>
                  <a:schemeClr val="accent6"/>
                </a:solidFill>
                <a:effectLst>
                  <a:outerShdw blurRad="50800" dist="38100" dir="10800000" algn="r" rotWithShape="0">
                    <a:prstClr val="black">
                      <a:alpha val="40000"/>
                    </a:prstClr>
                  </a:outerShdw>
                </a:effectLst>
              </a:rPr>
              <a:t>research</a:t>
            </a:r>
            <a:endParaRPr lang="en-US" sz="2000" cap="none" dirty="0">
              <a:solidFill>
                <a:schemeClr val="accent6"/>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8391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65AB0FC-9FCD-FDB2-1D84-F3D855D83877}"/>
              </a:ext>
            </a:extLst>
          </p:cNvPr>
          <p:cNvPicPr>
            <a:picLocks noGrp="1"/>
          </p:cNvPicPr>
          <p:nvPr>
            <p:ph type="pic" sz="quarter" idx="10"/>
          </p:nvPr>
        </p:nvPicPr>
        <p:blipFill>
          <a:blip r:embed="rId3"/>
          <a:srcRect/>
          <a:stretch/>
        </p:blipFill>
        <p:spPr>
          <a:xfrm>
            <a:off x="-1" y="0"/>
            <a:ext cx="6775704"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224747" y="2365057"/>
            <a:ext cx="4377400" cy="2160644"/>
          </a:xfrm>
          <a:noFill/>
        </p:spPr>
        <p:txBody>
          <a:bodyPr/>
          <a:lstStyle/>
          <a:p>
            <a:r>
              <a:rPr lang="en-US" dirty="0">
                <a:effectLst>
                  <a:outerShdw blurRad="50800" dist="38100" dir="2700000" algn="tl" rotWithShape="0">
                    <a:prstClr val="black">
                      <a:alpha val="40000"/>
                    </a:prstClr>
                  </a:outerShdw>
                </a:effectLst>
              </a:rPr>
              <a:t>Stormwater management</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overview</a:t>
            </a:r>
          </a:p>
        </p:txBody>
      </p:sp>
      <p:sp>
        <p:nvSpPr>
          <p:cNvPr id="4" name="Text Placeholder 3">
            <a:extLst>
              <a:ext uri="{FF2B5EF4-FFF2-40B4-BE49-F238E27FC236}">
                <a16:creationId xmlns:a16="http://schemas.microsoft.com/office/drawing/2014/main" id="{39D3AADE-5119-8CE2-0DD5-2BD7E3403288}"/>
              </a:ext>
            </a:extLst>
          </p:cNvPr>
          <p:cNvSpPr>
            <a:spLocks noGrp="1"/>
          </p:cNvSpPr>
          <p:nvPr>
            <p:ph type="body" sz="quarter" idx="11"/>
          </p:nvPr>
        </p:nvSpPr>
        <p:spPr>
          <a:xfrm>
            <a:off x="7835899" y="2071688"/>
            <a:ext cx="3920671" cy="2732087"/>
          </a:xfrm>
        </p:spPr>
        <p:txBody>
          <a:bodyPr/>
          <a:lstStyle/>
          <a:p>
            <a:pPr marL="285750" indent="-285750">
              <a:buFont typeface="Arial" panose="020B0604020202020204" pitchFamily="34" charset="0"/>
              <a:buChar char="•"/>
            </a:pPr>
            <a:r>
              <a:rPr lang="en-US" sz="2000" b="1" dirty="0"/>
              <a:t>Water management systems required</a:t>
            </a:r>
            <a:r>
              <a:rPr lang="en-US" sz="2000" dirty="0"/>
              <a:t> in residential developments to collect street/yard drainage</a:t>
            </a:r>
          </a:p>
          <a:p>
            <a:pPr marL="285750" indent="-285750">
              <a:buFont typeface="Arial" panose="020B0604020202020204" pitchFamily="34" charset="0"/>
              <a:buChar char="•"/>
            </a:pPr>
            <a:r>
              <a:rPr lang="en-US" sz="2000" dirty="0"/>
              <a:t>Interconnected flood-control system </a:t>
            </a:r>
            <a:r>
              <a:rPr lang="en-US" sz="2000" b="1" dirty="0"/>
              <a:t>prevents flooding, erosion, and damage</a:t>
            </a:r>
          </a:p>
          <a:p>
            <a:pPr marL="285750" indent="-285750">
              <a:buFont typeface="Arial" panose="020B0604020202020204" pitchFamily="34" charset="0"/>
              <a:buChar char="•"/>
            </a:pPr>
            <a:r>
              <a:rPr lang="en-US" sz="2000" dirty="0"/>
              <a:t>While canals in Coral Springs are maintained by the Coral Springs Improvement District, community retention/ </a:t>
            </a:r>
            <a:r>
              <a:rPr lang="en-US" sz="2000" b="1" dirty="0"/>
              <a:t>detention ponds generally managed by HOAs</a:t>
            </a:r>
          </a:p>
        </p:txBody>
      </p:sp>
      <p:sp>
        <p:nvSpPr>
          <p:cNvPr id="20" name="Slide Number Placeholder 19">
            <a:extLst>
              <a:ext uri="{FF2B5EF4-FFF2-40B4-BE49-F238E27FC236}">
                <a16:creationId xmlns:a16="http://schemas.microsoft.com/office/drawing/2014/main" id="{DA9558D5-EB6D-C2EA-C5E2-790769448541}"/>
              </a:ext>
            </a:extLst>
          </p:cNvPr>
          <p:cNvSpPr>
            <a:spLocks noGrp="1"/>
          </p:cNvSpPr>
          <p:nvPr>
            <p:ph type="sldNum" sz="quarter" idx="4"/>
          </p:nvPr>
        </p:nvSpPr>
        <p:spPr/>
        <p:txBody>
          <a:bodyPr/>
          <a:lstStyle/>
          <a:p>
            <a:fld id="{EA87306C-81BA-4795-A5CA-9392456A8C1E}" type="slidenum">
              <a:rPr lang="en-US" smtClean="0"/>
              <a:pPr/>
              <a:t>5</a:t>
            </a:fld>
            <a:endParaRPr lang="en-US" dirty="0"/>
          </a:p>
        </p:txBody>
      </p:sp>
    </p:spTree>
    <p:extLst>
      <p:ext uri="{BB962C8B-B14F-4D97-AF65-F5344CB8AC3E}">
        <p14:creationId xmlns:p14="http://schemas.microsoft.com/office/powerpoint/2010/main" val="243694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40902D-9EEF-FC8D-CC26-741568F07155}"/>
              </a:ext>
            </a:extLst>
          </p:cNvPr>
          <p:cNvSpPr txBox="1"/>
          <p:nvPr/>
        </p:nvSpPr>
        <p:spPr>
          <a:xfrm>
            <a:off x="372406" y="352944"/>
            <a:ext cx="10792202" cy="707886"/>
          </a:xfrm>
          <a:prstGeom prst="rect">
            <a:avLst/>
          </a:prstGeom>
          <a:noFill/>
        </p:spPr>
        <p:txBody>
          <a:bodyPr wrap="square" rtlCol="0">
            <a:spAutoFit/>
          </a:bodyPr>
          <a:lstStyle/>
          <a:p>
            <a:pPr algn="ctr"/>
            <a:r>
              <a:rPr lang="en-US" sz="4000" dirty="0"/>
              <a:t>Interconnected Waterways</a:t>
            </a:r>
          </a:p>
        </p:txBody>
      </p:sp>
      <p:pic>
        <p:nvPicPr>
          <p:cNvPr id="7" name="Picture 6" descr="A aerial view of a city&#10;&#10;Description automatically generated">
            <a:extLst>
              <a:ext uri="{FF2B5EF4-FFF2-40B4-BE49-F238E27FC236}">
                <a16:creationId xmlns:a16="http://schemas.microsoft.com/office/drawing/2014/main" id="{394E8011-59E3-302A-8C10-6C8027878FE3}"/>
              </a:ext>
            </a:extLst>
          </p:cNvPr>
          <p:cNvPicPr>
            <a:picLocks noChangeAspect="1"/>
          </p:cNvPicPr>
          <p:nvPr/>
        </p:nvPicPr>
        <p:blipFill>
          <a:blip r:embed="rId3"/>
          <a:stretch>
            <a:fillRect/>
          </a:stretch>
        </p:blipFill>
        <p:spPr>
          <a:xfrm>
            <a:off x="1511520" y="1060830"/>
            <a:ext cx="9168959" cy="5599423"/>
          </a:xfrm>
          <a:prstGeom prst="rect">
            <a:avLst/>
          </a:prstGeom>
        </p:spPr>
      </p:pic>
    </p:spTree>
    <p:extLst>
      <p:ext uri="{BB962C8B-B14F-4D97-AF65-F5344CB8AC3E}">
        <p14:creationId xmlns:p14="http://schemas.microsoft.com/office/powerpoint/2010/main" val="324124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65AB0FC-9FCD-FDB2-1D84-F3D855D83877}"/>
              </a:ext>
            </a:extLst>
          </p:cNvPr>
          <p:cNvPicPr>
            <a:picLocks noGrp="1" noChangeAspect="1"/>
          </p:cNvPicPr>
          <p:nvPr>
            <p:ph type="pic" sz="quarter" idx="10"/>
          </p:nvPr>
        </p:nvPicPr>
        <p:blipFill>
          <a:blip r:embed="rId3"/>
          <a:srcRect/>
          <a:stretch/>
        </p:blipFill>
        <p:spPr>
          <a:xfrm>
            <a:off x="5419724" y="-16379"/>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6644471" y="2348678"/>
            <a:ext cx="4377400" cy="2160644"/>
          </a:xfrm>
          <a:noFill/>
        </p:spPr>
        <p:txBody>
          <a:bodyPr/>
          <a:lstStyle/>
          <a:p>
            <a:r>
              <a:rPr lang="en-US" dirty="0">
                <a:effectLst>
                  <a:outerShdw blurRad="50800" dist="38100" dir="2700000" algn="tl" rotWithShape="0">
                    <a:prstClr val="black">
                      <a:alpha val="40000"/>
                    </a:prstClr>
                  </a:outerShdw>
                </a:effectLst>
              </a:rPr>
              <a:t>Stormwater management in communities</a:t>
            </a:r>
          </a:p>
        </p:txBody>
      </p:sp>
      <p:sp>
        <p:nvSpPr>
          <p:cNvPr id="4" name="Text Placeholder 3">
            <a:extLst>
              <a:ext uri="{FF2B5EF4-FFF2-40B4-BE49-F238E27FC236}">
                <a16:creationId xmlns:a16="http://schemas.microsoft.com/office/drawing/2014/main" id="{39D3AADE-5119-8CE2-0DD5-2BD7E3403288}"/>
              </a:ext>
            </a:extLst>
          </p:cNvPr>
          <p:cNvSpPr>
            <a:spLocks noGrp="1"/>
          </p:cNvSpPr>
          <p:nvPr>
            <p:ph type="body" sz="quarter" idx="11"/>
          </p:nvPr>
        </p:nvSpPr>
        <p:spPr>
          <a:xfrm>
            <a:off x="709002" y="2062956"/>
            <a:ext cx="3773488" cy="2732087"/>
          </a:xfrm>
        </p:spPr>
        <p:txBody>
          <a:bodyPr/>
          <a:lstStyle/>
          <a:p>
            <a:pPr marL="285750" indent="-285750">
              <a:buFont typeface="Arial" panose="020B0604020202020204" pitchFamily="34" charset="0"/>
              <a:buChar char="•"/>
            </a:pPr>
            <a:r>
              <a:rPr lang="en-US" sz="2000" dirty="0"/>
              <a:t>Detention ponds </a:t>
            </a:r>
            <a:r>
              <a:rPr lang="en-US" sz="2000" b="1" dirty="0"/>
              <a:t>capture stormwater runoff </a:t>
            </a:r>
            <a:r>
              <a:rPr lang="en-US" sz="2000" dirty="0"/>
              <a:t>and store temporarily until it can be safely released</a:t>
            </a:r>
          </a:p>
          <a:p>
            <a:pPr marL="285750" indent="-285750">
              <a:buFont typeface="Arial" panose="020B0604020202020204" pitchFamily="34" charset="0"/>
              <a:buChar char="•"/>
            </a:pPr>
            <a:r>
              <a:rPr lang="en-US" sz="2000" b="1" dirty="0"/>
              <a:t>Ponds need to be maintained </a:t>
            </a:r>
            <a:r>
              <a:rPr lang="en-US" sz="2000" dirty="0"/>
              <a:t>to retain proper slope and mitigate erosion</a:t>
            </a:r>
          </a:p>
          <a:p>
            <a:pPr marL="285750" indent="-285750">
              <a:buFont typeface="Arial" panose="020B0604020202020204" pitchFamily="34" charset="0"/>
              <a:buChar char="•"/>
            </a:pPr>
            <a:r>
              <a:rPr lang="en-US" sz="2000" dirty="0"/>
              <a:t>Significant erosion can threaten the structure of nearby homes, </a:t>
            </a:r>
            <a:r>
              <a:rPr lang="en-US" sz="2000" b="1" dirty="0"/>
              <a:t>potentially leading to expensive litigation</a:t>
            </a:r>
            <a:r>
              <a:rPr lang="en-US" sz="2000" dirty="0"/>
              <a:t> by homeowners who experience damage to their property</a:t>
            </a:r>
          </a:p>
        </p:txBody>
      </p:sp>
      <p:sp>
        <p:nvSpPr>
          <p:cNvPr id="20" name="Slide Number Placeholder 19">
            <a:extLst>
              <a:ext uri="{FF2B5EF4-FFF2-40B4-BE49-F238E27FC236}">
                <a16:creationId xmlns:a16="http://schemas.microsoft.com/office/drawing/2014/main" id="{DA9558D5-EB6D-C2EA-C5E2-790769448541}"/>
              </a:ext>
            </a:extLst>
          </p:cNvPr>
          <p:cNvSpPr>
            <a:spLocks noGrp="1"/>
          </p:cNvSpPr>
          <p:nvPr>
            <p:ph type="sldNum" sz="quarter" idx="4"/>
          </p:nvPr>
        </p:nvSpPr>
        <p:spPr/>
        <p:txBody>
          <a:bodyPr/>
          <a:lstStyle/>
          <a:p>
            <a:fld id="{EA87306C-81BA-4795-A5CA-9392456A8C1E}" type="slidenum">
              <a:rPr lang="en-US" smtClean="0"/>
              <a:pPr/>
              <a:t>7</a:t>
            </a:fld>
            <a:endParaRPr lang="en-US" dirty="0"/>
          </a:p>
        </p:txBody>
      </p:sp>
    </p:spTree>
    <p:extLst>
      <p:ext uri="{BB962C8B-B14F-4D97-AF65-F5344CB8AC3E}">
        <p14:creationId xmlns:p14="http://schemas.microsoft.com/office/powerpoint/2010/main" val="120702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65AB0FC-9FCD-FDB2-1D84-F3D855D83877}"/>
              </a:ext>
            </a:extLst>
          </p:cNvPr>
          <p:cNvPicPr>
            <a:picLocks noGrp="1" noChangeAspect="1"/>
          </p:cNvPicPr>
          <p:nvPr>
            <p:ph type="pic" sz="quarter" idx="10"/>
          </p:nvPr>
        </p:nvPicPr>
        <p:blipFill>
          <a:blip r:embed="rId3"/>
          <a:srcRect/>
          <a:stretch/>
        </p:blipFill>
        <p:spPr>
          <a:xfrm>
            <a:off x="0" y="0"/>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224747" y="2365057"/>
            <a:ext cx="4377400" cy="2160644"/>
          </a:xfrm>
          <a:noFill/>
        </p:spPr>
        <p:txBody>
          <a:bodyPr/>
          <a:lstStyle/>
          <a:p>
            <a:r>
              <a:rPr lang="en-US" dirty="0">
                <a:effectLst>
                  <a:outerShdw blurRad="50800" dist="38100" dir="2700000" algn="tl" rotWithShape="0">
                    <a:prstClr val="black">
                      <a:alpha val="40000"/>
                    </a:prstClr>
                  </a:outerShdw>
                </a:effectLst>
              </a:rPr>
              <a:t>City of Coral Springs</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Engineering standards</a:t>
            </a:r>
          </a:p>
        </p:txBody>
      </p:sp>
      <p:sp>
        <p:nvSpPr>
          <p:cNvPr id="4" name="Text Placeholder 3">
            <a:extLst>
              <a:ext uri="{FF2B5EF4-FFF2-40B4-BE49-F238E27FC236}">
                <a16:creationId xmlns:a16="http://schemas.microsoft.com/office/drawing/2014/main" id="{39D3AADE-5119-8CE2-0DD5-2BD7E3403288}"/>
              </a:ext>
            </a:extLst>
          </p:cNvPr>
          <p:cNvSpPr>
            <a:spLocks noGrp="1"/>
          </p:cNvSpPr>
          <p:nvPr>
            <p:ph type="body" sz="quarter" idx="11"/>
          </p:nvPr>
        </p:nvSpPr>
        <p:spPr>
          <a:xfrm>
            <a:off x="7835900" y="2055922"/>
            <a:ext cx="3773488" cy="2732087"/>
          </a:xfrm>
        </p:spPr>
        <p:txBody>
          <a:bodyPr/>
          <a:lstStyle/>
          <a:p>
            <a:pPr marL="285750" indent="-285750">
              <a:buFont typeface="Arial" panose="020B0604020202020204" pitchFamily="34" charset="0"/>
              <a:buChar char="•"/>
            </a:pPr>
            <a:r>
              <a:rPr lang="en-US" sz="2000" dirty="0"/>
              <a:t>Proper shoreline grade for lake side slopes is not steeper than </a:t>
            </a:r>
            <a:r>
              <a:rPr lang="en-US" sz="2000" b="1" dirty="0"/>
              <a:t>1:4 ratio</a:t>
            </a:r>
          </a:p>
          <a:p>
            <a:pPr marL="285750" indent="-285750">
              <a:buFont typeface="Arial" panose="020B0604020202020204" pitchFamily="34" charset="0"/>
              <a:buChar char="•"/>
            </a:pPr>
            <a:r>
              <a:rPr lang="en-US" sz="2000" dirty="0"/>
              <a:t>Sod/yard should be </a:t>
            </a:r>
            <a:r>
              <a:rPr lang="en-US" sz="2000" b="1" dirty="0"/>
              <a:t>minimum setback of 21’ </a:t>
            </a:r>
            <a:r>
              <a:rPr lang="en-US" sz="2000" dirty="0"/>
              <a:t>to edge of water for one-story homes</a:t>
            </a:r>
          </a:p>
          <a:p>
            <a:pPr marL="285750" indent="-285750">
              <a:buFont typeface="Arial" panose="020B0604020202020204" pitchFamily="34" charset="0"/>
              <a:buChar char="•"/>
            </a:pPr>
            <a:r>
              <a:rPr lang="en-US" sz="2000" dirty="0"/>
              <a:t>Sod/yard should be </a:t>
            </a:r>
            <a:r>
              <a:rPr lang="en-US" sz="2000" b="1" dirty="0"/>
              <a:t>minimum setback of 25’ </a:t>
            </a:r>
            <a:r>
              <a:rPr lang="en-US" sz="2000" dirty="0"/>
              <a:t>to edge of water for two-story homes</a:t>
            </a:r>
          </a:p>
        </p:txBody>
      </p:sp>
      <p:sp>
        <p:nvSpPr>
          <p:cNvPr id="20" name="Slide Number Placeholder 19">
            <a:extLst>
              <a:ext uri="{FF2B5EF4-FFF2-40B4-BE49-F238E27FC236}">
                <a16:creationId xmlns:a16="http://schemas.microsoft.com/office/drawing/2014/main" id="{DA9558D5-EB6D-C2EA-C5E2-790769448541}"/>
              </a:ext>
            </a:extLst>
          </p:cNvPr>
          <p:cNvSpPr>
            <a:spLocks noGrp="1"/>
          </p:cNvSpPr>
          <p:nvPr>
            <p:ph type="sldNum" sz="quarter" idx="4"/>
          </p:nvPr>
        </p:nvSpPr>
        <p:spPr/>
        <p:txBody>
          <a:bodyPr/>
          <a:lstStyle/>
          <a:p>
            <a:fld id="{EA87306C-81BA-4795-A5CA-9392456A8C1E}" type="slidenum">
              <a:rPr lang="en-US" smtClean="0"/>
              <a:pPr/>
              <a:t>8</a:t>
            </a:fld>
            <a:endParaRPr lang="en-US" dirty="0"/>
          </a:p>
        </p:txBody>
      </p:sp>
    </p:spTree>
    <p:extLst>
      <p:ext uri="{BB962C8B-B14F-4D97-AF65-F5344CB8AC3E}">
        <p14:creationId xmlns:p14="http://schemas.microsoft.com/office/powerpoint/2010/main" val="178456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3DC459-717F-367B-A486-7094B89F01AA}"/>
              </a:ext>
            </a:extLst>
          </p:cNvPr>
          <p:cNvSpPr>
            <a:spLocks noGrp="1"/>
          </p:cNvSpPr>
          <p:nvPr>
            <p:ph type="sldNum" sz="quarter" idx="4"/>
          </p:nvPr>
        </p:nvSpPr>
        <p:spPr/>
        <p:txBody>
          <a:bodyPr/>
          <a:lstStyle/>
          <a:p>
            <a:fld id="{EA87306C-81BA-4795-A5CA-9392456A8C1E}" type="slidenum">
              <a:rPr lang="en-US" smtClean="0"/>
              <a:pPr/>
              <a:t>9</a:t>
            </a:fld>
            <a:endParaRPr lang="en-US" dirty="0"/>
          </a:p>
        </p:txBody>
      </p:sp>
      <p:pic>
        <p:nvPicPr>
          <p:cNvPr id="8" name="Picture 7" descr="A blueprint of a staircase&#10;&#10;Description automatically generated">
            <a:extLst>
              <a:ext uri="{FF2B5EF4-FFF2-40B4-BE49-F238E27FC236}">
                <a16:creationId xmlns:a16="http://schemas.microsoft.com/office/drawing/2014/main" id="{94F18F44-73E0-F9A6-64B0-092E85B797BB}"/>
              </a:ext>
            </a:extLst>
          </p:cNvPr>
          <p:cNvPicPr>
            <a:picLocks noChangeAspect="1"/>
          </p:cNvPicPr>
          <p:nvPr/>
        </p:nvPicPr>
        <p:blipFill>
          <a:blip r:embed="rId3"/>
          <a:stretch>
            <a:fillRect/>
          </a:stretch>
        </p:blipFill>
        <p:spPr>
          <a:xfrm>
            <a:off x="1655164" y="0"/>
            <a:ext cx="8881672" cy="6858000"/>
          </a:xfrm>
          <a:prstGeom prst="rect">
            <a:avLst/>
          </a:prstGeom>
        </p:spPr>
      </p:pic>
    </p:spTree>
    <p:extLst>
      <p:ext uri="{BB962C8B-B14F-4D97-AF65-F5344CB8AC3E}">
        <p14:creationId xmlns:p14="http://schemas.microsoft.com/office/powerpoint/2010/main" val="1169833735"/>
      </p:ext>
    </p:extLst>
  </p:cSld>
  <p:clrMapOvr>
    <a:masterClrMapping/>
  </p:clrMapOvr>
</p:sld>
</file>

<file path=ppt/theme/theme1.xml><?xml version="1.0" encoding="utf-8"?>
<a:theme xmlns:a="http://schemas.openxmlformats.org/drawingml/2006/main" name="Custom">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175_Win32_SL_V6" id="{2596AF0E-92BF-4F5A-A2A1-B1C9D33CD0CE}" vid="{0709752F-9199-467A-B305-5274ECB683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424615-5FE5-4F43-AE24-3BC9A0532687}">
  <ds:schemaRefs>
    <ds:schemaRef ds:uri="http://schemas.microsoft.com/sharepoint/v3/contenttype/forms"/>
  </ds:schemaRefs>
</ds:datastoreItem>
</file>

<file path=customXml/itemProps2.xml><?xml version="1.0" encoding="utf-8"?>
<ds:datastoreItem xmlns:ds="http://schemas.openxmlformats.org/officeDocument/2006/customXml" ds:itemID="{AF19A644-6410-4EC7-894C-877E70305DFF}">
  <ds:schemaRefs>
    <ds:schemaRef ds:uri="http://schemas.microsoft.com/office/2006/metadata/properties"/>
    <ds:schemaRef ds:uri="http://purl.org/dc/elements/1.1/"/>
    <ds:schemaRef ds:uri="http://www.w3.org/XML/1998/namespace"/>
    <ds:schemaRef ds:uri="16c05727-aa75-4e4a-9b5f-8a80a1165891"/>
    <ds:schemaRef ds:uri="http://schemas.openxmlformats.org/package/2006/metadata/core-properties"/>
    <ds:schemaRef ds:uri="http://schemas.microsoft.com/office/infopath/2007/PartnerControls"/>
    <ds:schemaRef ds:uri="http://purl.org/dc/dcmitype/"/>
    <ds:schemaRef ds:uri="http://purl.org/dc/terms/"/>
    <ds:schemaRef ds:uri="http://schemas.microsoft.com/office/2006/documentManagement/types"/>
    <ds:schemaRef ds:uri="230e9df3-be65-4c73-a93b-d1236ebd677e"/>
    <ds:schemaRef ds:uri="71af3243-3dd4-4a8d-8c0d-dd76da1f02a5"/>
    <ds:schemaRef ds:uri="http://schemas.microsoft.com/sharepoint/v3"/>
  </ds:schemaRefs>
</ds:datastoreItem>
</file>

<file path=customXml/itemProps3.xml><?xml version="1.0" encoding="utf-8"?>
<ds:datastoreItem xmlns:ds="http://schemas.openxmlformats.org/officeDocument/2006/customXml" ds:itemID="{15AD180A-D253-4F84-BD24-8EE736E655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{3C8B5451-21F6-41AE-BB7B-7F34ABD414E5}tf16411175_win32</Template>
  <TotalTime>4336</TotalTime>
  <Words>833</Words>
  <Application>Microsoft Office PowerPoint</Application>
  <PresentationFormat>Widescreen</PresentationFormat>
  <Paragraphs>145</Paragraphs>
  <Slides>27</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Open Sans</vt:lpstr>
      <vt:lpstr>Tenorite </vt:lpstr>
      <vt:lpstr>Tenorite Bold</vt:lpstr>
      <vt:lpstr>Custom</vt:lpstr>
      <vt:lpstr>Yardley Estates Lake Erosion Committee Lauren Eldaher, Brandon Kravitz, Jody Lukens, Dave Marty</vt:lpstr>
      <vt:lpstr>background</vt:lpstr>
      <vt:lpstr>Erosion problem reported</vt:lpstr>
      <vt:lpstr>research</vt:lpstr>
      <vt:lpstr>Stormwater management overview</vt:lpstr>
      <vt:lpstr>PowerPoint Presentation</vt:lpstr>
      <vt:lpstr>Stormwater management in communities</vt:lpstr>
      <vt:lpstr>City of Coral Springs Engineering standards</vt:lpstr>
      <vt:lpstr>PowerPoint Presentation</vt:lpstr>
      <vt:lpstr>Yardley Detention Pond</vt:lpstr>
      <vt:lpstr>PowerPoint Presentation</vt:lpstr>
      <vt:lpstr>PowerPoint Presentation</vt:lpstr>
      <vt:lpstr>PowerPoint Presentation</vt:lpstr>
      <vt:lpstr>PowerPoint Presentation</vt:lpstr>
      <vt:lpstr>PowerPoint Presentation</vt:lpstr>
      <vt:lpstr>Shoreline restoration steps</vt:lpstr>
      <vt:lpstr>PowerPoint Presentation</vt:lpstr>
      <vt:lpstr>BEFORE</vt:lpstr>
      <vt:lpstr>DURING</vt:lpstr>
      <vt:lpstr>AFTER</vt:lpstr>
      <vt:lpstr>Bid overview</vt:lpstr>
      <vt:lpstr>Shoreline Restoration BIDS</vt:lpstr>
      <vt:lpstr>Recommendation</vt:lpstr>
      <vt:lpstr>DredgeSOX system</vt:lpstr>
      <vt:lpstr>FINancing</vt:lpstr>
      <vt:lpstr>FINANCING OPTIONS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Calvin R. Lukens &lt;Student&gt;</dc:creator>
  <cp:lastModifiedBy>Calvin R. Lukens &lt;Student&gt;</cp:lastModifiedBy>
  <cp:revision>24</cp:revision>
  <cp:lastPrinted>2024-09-21T20:37:54Z</cp:lastPrinted>
  <dcterms:created xsi:type="dcterms:W3CDTF">2024-09-19T19:14:19Z</dcterms:created>
  <dcterms:modified xsi:type="dcterms:W3CDTF">2024-09-24T16:33:43Z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